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ylight.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Bible Study, Week 6</a:t>
            </a:r>
            <a:endParaRPr b="1" sz="1200"/>
          </a:p>
          <a:p>
            <a:pPr indent="0" lvl="0" marL="0" rtl="0" algn="l">
              <a:spcBef>
                <a:spcPts val="0"/>
              </a:spcBef>
              <a:spcAft>
                <a:spcPts val="0"/>
              </a:spcAft>
              <a:buNone/>
            </a:pPr>
            <a:r>
              <a:rPr b="1" lang="en" sz="1200"/>
              <a:t>Interpretation, Part 5 - Experts, Summarize</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solidFill>
                  <a:schemeClr val="dk1"/>
                </a:solidFill>
              </a:rPr>
              <a:t>Checklist: </a:t>
            </a:r>
            <a:endParaRPr b="1" sz="1200">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Have a</a:t>
            </a:r>
            <a:r>
              <a:rPr b="1" lang="en" sz="1200">
                <a:solidFill>
                  <a:schemeClr val="dk1"/>
                </a:solidFill>
              </a:rPr>
              <a:t> </a:t>
            </a:r>
            <a:r>
              <a:rPr lang="en" sz="1200">
                <a:solidFill>
                  <a:schemeClr val="dk1"/>
                </a:solidFill>
              </a:rPr>
              <a:t>Bible Study Handout packet for any new people. (Returning students should be sure to have theirs ready.)</a:t>
            </a:r>
            <a:endParaRPr sz="1200"/>
          </a:p>
          <a:p>
            <a:pPr indent="-323850" lvl="0" marL="457200" rtl="0" algn="l">
              <a:spcBef>
                <a:spcPts val="0"/>
              </a:spcBef>
              <a:spcAft>
                <a:spcPts val="0"/>
              </a:spcAft>
              <a:buSzPts val="1500"/>
              <a:buChar char="-"/>
            </a:pPr>
            <a:r>
              <a:rPr lang="en" sz="1200"/>
              <a:t>Be ready to show websites linked to on any slides</a:t>
            </a:r>
            <a:endParaRPr sz="1200"/>
          </a:p>
          <a:p>
            <a:pPr indent="-323850" lvl="0" marL="457200" rtl="0" algn="l">
              <a:spcBef>
                <a:spcPts val="0"/>
              </a:spcBef>
              <a:spcAft>
                <a:spcPts val="0"/>
              </a:spcAft>
              <a:buSzPts val="1500"/>
              <a:buChar char="-"/>
            </a:pPr>
            <a:r>
              <a:rPr lang="en" sz="1200">
                <a:solidFill>
                  <a:schemeClr val="dk1"/>
                </a:solidFill>
              </a:rPr>
              <a:t>Have print versions of Study Bibles and commentaries available for the kids to use. Perhaps have laptops and/or let students use their phones to access digital sources.</a:t>
            </a:r>
            <a:endParaRPr sz="1200"/>
          </a:p>
          <a:p>
            <a:pPr indent="0" lvl="0" marL="0" rtl="0" algn="l">
              <a:spcBef>
                <a:spcPts val="0"/>
              </a:spcBef>
              <a:spcAft>
                <a:spcPts val="0"/>
              </a:spcAft>
              <a:buNone/>
            </a:pPr>
            <a:r>
              <a:t/>
            </a:r>
            <a:endParaRPr/>
          </a:p>
          <a:p>
            <a:pPr indent="0" lvl="0" marL="0" rtl="0" algn="l">
              <a:spcBef>
                <a:spcPts val="0"/>
              </a:spcBef>
              <a:spcAft>
                <a:spcPts val="0"/>
              </a:spcAft>
              <a:buNone/>
            </a:pPr>
            <a:r>
              <a:rPr i="1" lang="en" sz="800"/>
              <a:t>(Background pictures copied from pixabay.com unless stated otherwise. The pictures are marked as public domain).</a:t>
            </a:r>
            <a:endParaRPr i="1"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d8d2a3f3b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d8d2a3f3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Say:</a:t>
            </a:r>
            <a:endParaRPr b="1" sz="1200">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A good idea might be to think about how you would explain the passage to someone else.</a:t>
            </a:r>
            <a:endParaRPr sz="1200">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There is a quote that has been attributed to Albert Einstein that says: “If you can't explain it to a six year old, you don't understand it yourself.”...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Ask:</a:t>
            </a:r>
            <a:r>
              <a:rPr lang="en" sz="1200">
                <a:solidFill>
                  <a:schemeClr val="dk1"/>
                </a:solidFill>
              </a:rPr>
              <a:t>	What do you think about that?</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d8d2a3f3b_0_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d8d2a3f3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a:t>
            </a:r>
            <a:r>
              <a:rPr b="1" lang="en" sz="1200">
                <a:solidFill>
                  <a:schemeClr val="dk1"/>
                </a:solidFill>
              </a:rPr>
              <a:t> practice:</a:t>
            </a:r>
            <a:endParaRPr b="1" sz="1200">
              <a:solidFill>
                <a:schemeClr val="dk1"/>
              </a:solidFill>
            </a:endParaRPr>
          </a:p>
          <a:p>
            <a:pPr indent="0" lvl="0" marL="0" rtl="0" algn="l">
              <a:spcBef>
                <a:spcPts val="0"/>
              </a:spcBef>
              <a:spcAft>
                <a:spcPts val="0"/>
              </a:spcAft>
              <a:buNone/>
            </a:pPr>
            <a:r>
              <a:rPr lang="en" sz="1200">
                <a:solidFill>
                  <a:schemeClr val="dk1"/>
                </a:solidFill>
              </a:rPr>
              <a:t>On their own, or in pairs, have teens spend 15-20 minutes to practice doing these steps of interpretation using </a:t>
            </a:r>
            <a:r>
              <a:rPr b="1" lang="en" sz="1200">
                <a:solidFill>
                  <a:schemeClr val="dk1"/>
                </a:solidFill>
              </a:rPr>
              <a:t>pages 16 and 17</a:t>
            </a:r>
            <a:r>
              <a:rPr lang="en" sz="1200">
                <a:solidFill>
                  <a:schemeClr val="dk1"/>
                </a:solidFill>
              </a:rPr>
              <a:t> in their handout.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Then spend a few minutes to have volunteer share things they came up with from their practice.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Ask:	</a:t>
            </a:r>
            <a:r>
              <a:rPr lang="en" sz="1200">
                <a:solidFill>
                  <a:schemeClr val="dk1"/>
                </a:solidFill>
              </a:rPr>
              <a:t>What was helpful about doing some of these things when studying a passage?</a:t>
            </a:r>
            <a:endParaRPr sz="1200">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29d2e9138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29d2e913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200"/>
              <a:t>IF PLENTY OF TIME LEFT, You can briefly review this and the next two slides. OTHERWISE, just skip to Slide 15 “To Be Continued…”</a:t>
            </a:r>
            <a:endParaRPr b="1" i="1" sz="1200"/>
          </a:p>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Say:</a:t>
            </a:r>
            <a:endParaRPr b="1" sz="1200"/>
          </a:p>
          <a:p>
            <a:pPr indent="-304800" lvl="0" marL="457200" rtl="0" algn="l">
              <a:spcBef>
                <a:spcPts val="0"/>
              </a:spcBef>
              <a:spcAft>
                <a:spcPts val="0"/>
              </a:spcAft>
              <a:buSzPts val="1200"/>
              <a:buChar char="-"/>
            </a:pPr>
            <a:r>
              <a:rPr lang="en" sz="1200"/>
              <a:t>We’ve been learning about three main steps for Bibles study: Observation, Interpretation, Application.</a:t>
            </a:r>
            <a:endParaRPr sz="1200"/>
          </a:p>
          <a:p>
            <a:pPr indent="-304800" lvl="0" marL="457200" rtl="0" algn="l">
              <a:spcBef>
                <a:spcPts val="0"/>
              </a:spcBef>
              <a:spcAft>
                <a:spcPts val="0"/>
              </a:spcAft>
              <a:buSzPts val="1200"/>
              <a:buChar char="-"/>
            </a:pPr>
            <a:r>
              <a:rPr lang="en" sz="1200"/>
              <a:t>Basically, the idea is to learn what it says, what it means, and how to apply it to our lives.</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29d2e9138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29d2e913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	</a:t>
            </a:r>
            <a:r>
              <a:rPr lang="en" sz="1200"/>
              <a:t>Another big picture way to look at how to study the passage is to think about “Then, Total, and Today.”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Read the slide...</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29d2e9138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29d2e913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  </a:t>
            </a:r>
            <a:r>
              <a:rPr lang="en" sz="1200"/>
              <a:t>As you are doing Observation, Interpretation, and Application you can also have in the back of your mind, that you are trying to best understand the original events and message, how it also relates to the whole Bible, and then how it should relate or apply to your life today.</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8d2a3f3b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d8d2a3f3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Say: </a:t>
            </a:r>
            <a:r>
              <a:rPr lang="en" sz="1200">
                <a:solidFill>
                  <a:schemeClr val="dk1"/>
                </a:solidFill>
              </a:rPr>
              <a:t>	Next week we’ll look at the last step of an inductive Bible study: application.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Close in prayer.</a:t>
            </a:r>
            <a:endParaRPr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d8d2a3f3b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d8d2a3f3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29d2e9138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29d2e913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	</a:t>
            </a:r>
            <a:r>
              <a:rPr lang="en" sz="1200"/>
              <a:t>We’re going to start out today with a little “Bible Draw Challenge”...</a:t>
            </a:r>
            <a:endParaRPr sz="1200"/>
          </a:p>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Play:</a:t>
            </a:r>
            <a:endParaRPr b="1" sz="1200"/>
          </a:p>
          <a:p>
            <a:pPr indent="0" lvl="0" marL="0" rtl="0" algn="l">
              <a:spcBef>
                <a:spcPts val="0"/>
              </a:spcBef>
              <a:spcAft>
                <a:spcPts val="0"/>
              </a:spcAft>
              <a:buNone/>
            </a:pPr>
            <a:r>
              <a:rPr lang="en" sz="1200"/>
              <a:t>Divide the class into two teams. Then, have teams take turns sending up a volunteer to draw the Bible related word on their slip for their team to guess. They have 40 seconds to draw and have their team guess. If their team doesn’t get it, then the other team gets one guess. Ahead of time have written these words on slips of paper that the kids can pick during the game…</a:t>
            </a:r>
            <a:endParaRPr sz="1200"/>
          </a:p>
          <a:p>
            <a:pPr indent="-323850" lvl="0" marL="457200" rtl="0" algn="l">
              <a:spcBef>
                <a:spcPts val="0"/>
              </a:spcBef>
              <a:spcAft>
                <a:spcPts val="0"/>
              </a:spcAft>
              <a:buSzPts val="1500"/>
              <a:buChar char="●"/>
            </a:pPr>
            <a:r>
              <a:rPr lang="en" sz="1200"/>
              <a:t>Heaven(s) and earth</a:t>
            </a:r>
            <a:endParaRPr sz="1200"/>
          </a:p>
          <a:p>
            <a:pPr indent="-323850" lvl="0" marL="457200" rtl="0" algn="l">
              <a:spcBef>
                <a:spcPts val="0"/>
              </a:spcBef>
              <a:spcAft>
                <a:spcPts val="0"/>
              </a:spcAft>
              <a:buSzPts val="1500"/>
              <a:buChar char="●"/>
            </a:pPr>
            <a:r>
              <a:rPr lang="en" sz="1200"/>
              <a:t>Parting the Red Sea</a:t>
            </a:r>
            <a:endParaRPr sz="1200"/>
          </a:p>
          <a:p>
            <a:pPr indent="-323850" lvl="0" marL="457200" rtl="0" algn="l">
              <a:spcBef>
                <a:spcPts val="0"/>
              </a:spcBef>
              <a:spcAft>
                <a:spcPts val="0"/>
              </a:spcAft>
              <a:buSzPts val="1500"/>
              <a:buChar char="●"/>
            </a:pPr>
            <a:r>
              <a:rPr lang="en" sz="1200"/>
              <a:t>David and Goliath</a:t>
            </a:r>
            <a:endParaRPr sz="1200"/>
          </a:p>
          <a:p>
            <a:pPr indent="-323850" lvl="0" marL="457200" rtl="0" algn="l">
              <a:spcBef>
                <a:spcPts val="0"/>
              </a:spcBef>
              <a:spcAft>
                <a:spcPts val="0"/>
              </a:spcAft>
              <a:buSzPts val="1500"/>
              <a:buChar char="●"/>
            </a:pPr>
            <a:r>
              <a:rPr lang="en" sz="1200"/>
              <a:t>John the Baptist</a:t>
            </a:r>
            <a:endParaRPr sz="1200"/>
          </a:p>
          <a:p>
            <a:pPr indent="-323850" lvl="0" marL="457200" rtl="0" algn="l">
              <a:spcBef>
                <a:spcPts val="0"/>
              </a:spcBef>
              <a:spcAft>
                <a:spcPts val="0"/>
              </a:spcAft>
              <a:buSzPts val="1500"/>
              <a:buChar char="●"/>
            </a:pPr>
            <a:r>
              <a:rPr lang="en" sz="1200"/>
              <a:t>Jesus feeds 5000</a:t>
            </a:r>
            <a:endParaRPr sz="1200"/>
          </a:p>
          <a:p>
            <a:pPr indent="-323850" lvl="0" marL="457200" rtl="0" algn="l">
              <a:spcBef>
                <a:spcPts val="0"/>
              </a:spcBef>
              <a:spcAft>
                <a:spcPts val="0"/>
              </a:spcAft>
              <a:buSzPts val="1500"/>
              <a:buChar char="●"/>
            </a:pPr>
            <a:r>
              <a:rPr lang="en" sz="1200"/>
              <a:t>Water of life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d8b96931d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d8b96931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Ask:</a:t>
            </a:r>
            <a:r>
              <a:rPr lang="en" sz="1200"/>
              <a:t>	Last week we talked about another important step to help interpret a passage. What did we look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Say:</a:t>
            </a:r>
            <a:r>
              <a:rPr lang="en" sz="1200"/>
              <a:t>	Today we’re going to look at just two more things for interpretation...</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d8c8a7592_0_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d8c8a759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	</a:t>
            </a:r>
            <a:endParaRPr b="1" sz="1200"/>
          </a:p>
          <a:p>
            <a:pPr indent="-304800" lvl="0" marL="457200" rtl="0" algn="l">
              <a:spcBef>
                <a:spcPts val="0"/>
              </a:spcBef>
              <a:spcAft>
                <a:spcPts val="0"/>
              </a:spcAft>
              <a:buSzPts val="1200"/>
              <a:buChar char="-"/>
            </a:pPr>
            <a:r>
              <a:rPr lang="en" sz="1200"/>
              <a:t>Open up to PAGE 15 in the notes...</a:t>
            </a:r>
            <a:endParaRPr sz="1200"/>
          </a:p>
          <a:p>
            <a:pPr indent="-304800" lvl="0" marL="457200" rtl="0" algn="l">
              <a:spcBef>
                <a:spcPts val="0"/>
              </a:spcBef>
              <a:spcAft>
                <a:spcPts val="0"/>
              </a:spcAft>
              <a:buSzPts val="1200"/>
              <a:buChar char="-"/>
            </a:pPr>
            <a:r>
              <a:rPr lang="en" sz="1200"/>
              <a:t>Another helpful part of interpretation is checking with “</a:t>
            </a:r>
            <a:r>
              <a:rPr lang="en" sz="1200" u="sng"/>
              <a:t>experts</a:t>
            </a:r>
            <a:r>
              <a:rPr lang="en" sz="1200"/>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Ask:</a:t>
            </a:r>
            <a:r>
              <a:rPr lang="en" sz="1200"/>
              <a:t>	Why do you think it could be helpful to see what Bible scholars, experts, or other mature Christians have to say about the verses you are studying?</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9e5e36399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9e5e3639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a:t>
            </a:r>
            <a:endParaRPr b="1" sz="1200"/>
          </a:p>
          <a:p>
            <a:pPr indent="-323850" lvl="0" marL="457200" rtl="0" algn="l">
              <a:spcBef>
                <a:spcPts val="0"/>
              </a:spcBef>
              <a:spcAft>
                <a:spcPts val="0"/>
              </a:spcAft>
              <a:buSzPts val="1500"/>
              <a:buChar char="-"/>
            </a:pPr>
            <a:r>
              <a:rPr lang="en" sz="1200"/>
              <a:t>Basically, the idea for this is to see what others who have studied the passage - and may know more about the Bible - have to say about the passage. </a:t>
            </a:r>
            <a:endParaRPr sz="1200"/>
          </a:p>
          <a:p>
            <a:pPr indent="-323850" lvl="0" marL="457200" rtl="0" algn="l">
              <a:spcBef>
                <a:spcPts val="0"/>
              </a:spcBef>
              <a:spcAft>
                <a:spcPts val="0"/>
              </a:spcAft>
              <a:buSzPts val="1500"/>
              <a:buChar char="-"/>
            </a:pPr>
            <a:r>
              <a:rPr lang="en" sz="1200"/>
              <a:t>They may help you see important info about word meanings, context, background information, genre, or how the passage relates to the rest of the Bible that you didn’t know.</a:t>
            </a:r>
            <a:endParaRPr sz="1200"/>
          </a:p>
          <a:p>
            <a:pPr indent="-323850" lvl="0" marL="457200" rtl="0" algn="l">
              <a:spcBef>
                <a:spcPts val="0"/>
              </a:spcBef>
              <a:spcAft>
                <a:spcPts val="0"/>
              </a:spcAft>
              <a:buSzPts val="1500"/>
              <a:buChar char="-"/>
            </a:pPr>
            <a:r>
              <a:rPr lang="en" sz="1200">
                <a:solidFill>
                  <a:schemeClr val="dk1"/>
                </a:solidFill>
              </a:rPr>
              <a:t>I would encourage to still do your own study - before or along with - looking at what experts have written or would say about the passage.</a:t>
            </a:r>
            <a:endParaRPr sz="1200"/>
          </a:p>
          <a:p>
            <a:pPr indent="0" lvl="0" marL="0" rtl="0" algn="l">
              <a:spcBef>
                <a:spcPts val="0"/>
              </a:spcBef>
              <a:spcAft>
                <a:spcPts val="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9e5e36399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9e5e3639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Say:	</a:t>
            </a:r>
            <a:endParaRPr b="1"/>
          </a:p>
          <a:p>
            <a:pPr indent="-317500" lvl="0" marL="457200" rtl="0" algn="l">
              <a:spcBef>
                <a:spcPts val="0"/>
              </a:spcBef>
              <a:spcAft>
                <a:spcPts val="0"/>
              </a:spcAft>
              <a:buSzPts val="1400"/>
              <a:buChar char="-"/>
            </a:pPr>
            <a:r>
              <a:rPr lang="en"/>
              <a:t>Some helpful resources for this are Study Bible notes, </a:t>
            </a:r>
            <a:r>
              <a:rPr lang="en" u="sng"/>
              <a:t>commentaries</a:t>
            </a:r>
            <a:r>
              <a:rPr lang="en"/>
              <a:t>, pastors, teachers, or other Christians that may know the Bible better than you do.</a:t>
            </a:r>
            <a:endParaRPr/>
          </a:p>
          <a:p>
            <a:pPr indent="-317500" lvl="0" marL="457200" rtl="0" algn="l">
              <a:spcBef>
                <a:spcPts val="0"/>
              </a:spcBef>
              <a:spcAft>
                <a:spcPts val="0"/>
              </a:spcAft>
              <a:buSzPts val="1400"/>
              <a:buChar char="-"/>
            </a:pPr>
            <a:r>
              <a:rPr lang="en"/>
              <a:t>You can read the notes in your study Bible or in a commentary. </a:t>
            </a:r>
            <a:endParaRPr/>
          </a:p>
          <a:p>
            <a:pPr indent="-317500" lvl="0" marL="457200" rtl="0" algn="l">
              <a:spcBef>
                <a:spcPts val="0"/>
              </a:spcBef>
              <a:spcAft>
                <a:spcPts val="0"/>
              </a:spcAft>
              <a:buSzPts val="1400"/>
              <a:buChar char="-"/>
            </a:pPr>
            <a:r>
              <a:rPr lang="en"/>
              <a:t>If you especially have a question about a passage you could ask a pastor, teacher or another Christian that might be able to help you understand it.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d8c8a7592_0_1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d8c8a759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	</a:t>
            </a:r>
            <a:endParaRPr b="1" sz="1200"/>
          </a:p>
          <a:p>
            <a:pPr indent="-323850" lvl="0" marL="457200" rtl="0" algn="l">
              <a:spcBef>
                <a:spcPts val="0"/>
              </a:spcBef>
              <a:spcAft>
                <a:spcPts val="0"/>
              </a:spcAft>
              <a:buSzPts val="1500"/>
              <a:buChar char="-"/>
            </a:pPr>
            <a:r>
              <a:rPr lang="en" sz="1200"/>
              <a:t>A couple online resources for commentaries are </a:t>
            </a:r>
            <a:r>
              <a:rPr lang="en" sz="1200" u="sng">
                <a:solidFill>
                  <a:schemeClr val="hlink"/>
                </a:solidFill>
                <a:hlinkClick r:id="rId2"/>
              </a:rPr>
              <a:t>studylight.org</a:t>
            </a:r>
            <a:r>
              <a:rPr lang="en" sz="1200"/>
              <a:t> and blueletterbible.org.</a:t>
            </a:r>
            <a:endParaRPr sz="1200"/>
          </a:p>
          <a:p>
            <a:pPr indent="-323850" lvl="0" marL="457200" rtl="0" algn="l">
              <a:spcBef>
                <a:spcPts val="0"/>
              </a:spcBef>
              <a:spcAft>
                <a:spcPts val="0"/>
              </a:spcAft>
              <a:buSzPts val="1500"/>
              <a:buChar char="-"/>
            </a:pPr>
            <a:r>
              <a:rPr lang="en" sz="1200"/>
              <a:t>You can also get ebook versions of study Bibles or commentaries.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Show how to look up something in a commentary from studylight.org and/or blueletterbible using the link in the slide.</a:t>
            </a:r>
            <a:endParaRPr b="1"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d8c8a7592_0_1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d8c8a759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Say:</a:t>
            </a:r>
            <a:endParaRPr b="1" sz="1200">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A few things to think about with these and any other resources or tools you use: </a:t>
            </a:r>
            <a:endParaRPr sz="1200">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Use </a:t>
            </a:r>
            <a:r>
              <a:rPr lang="en" sz="1200" u="sng">
                <a:solidFill>
                  <a:schemeClr val="dk1"/>
                </a:solidFill>
              </a:rPr>
              <a:t>discernment!</a:t>
            </a:r>
            <a:endParaRPr sz="1200" u="sng">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Ask for God’s help and use discernment as you use resources and talk to people.</a:t>
            </a:r>
            <a:endParaRPr sz="1200">
              <a:solidFill>
                <a:schemeClr val="dk1"/>
              </a:solidFill>
            </a:endParaRPr>
          </a:p>
          <a:p>
            <a:pPr indent="-323850" lvl="0" marL="457200" rtl="0" algn="l">
              <a:spcBef>
                <a:spcPts val="0"/>
              </a:spcBef>
              <a:spcAft>
                <a:spcPts val="0"/>
              </a:spcAft>
              <a:buClr>
                <a:schemeClr val="dk1"/>
              </a:buClr>
              <a:buSzPts val="1500"/>
              <a:buChar char="-"/>
            </a:pPr>
            <a:r>
              <a:rPr lang="en" sz="1200">
                <a:solidFill>
                  <a:schemeClr val="dk1"/>
                </a:solidFill>
              </a:rPr>
              <a:t>And be careful about the resources you use as some can be from people who don’t trust the Bible. (You can ask a pastor or mature Christian for help in finding trustworthy tools and resources.)</a:t>
            </a:r>
            <a:endParaRPr b="1"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d8c8a7592_0_1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d8c8a759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Say:	</a:t>
            </a:r>
            <a:r>
              <a:rPr lang="en" sz="1200"/>
              <a:t>One more step can be to briefly </a:t>
            </a:r>
            <a:r>
              <a:rPr lang="en" sz="1200" u="sng"/>
              <a:t>summarize</a:t>
            </a:r>
            <a:r>
              <a:rPr lang="en" sz="1200"/>
              <a:t> the main message or points of the verses, based on your study, in a few words or sentences.</a:t>
            </a:r>
            <a:endParaRPr b="1"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www.studylight.org/" TargetMode="External"/><Relationship Id="rId5" Type="http://schemas.openxmlformats.org/officeDocument/2006/relationships/hyperlink" Target="https://www.blueletterbibl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29308" r="0" t="0"/>
          <a:stretch/>
        </p:blipFill>
        <p:spPr>
          <a:xfrm>
            <a:off x="1" y="0"/>
            <a:ext cx="9215899" cy="6858001"/>
          </a:xfrm>
          <a:prstGeom prst="rect">
            <a:avLst/>
          </a:prstGeom>
          <a:noFill/>
          <a:ln>
            <a:noFill/>
          </a:ln>
        </p:spPr>
      </p:pic>
      <p:sp>
        <p:nvSpPr>
          <p:cNvPr id="55" name="Google Shape;55;p13"/>
          <p:cNvSpPr txBox="1"/>
          <p:nvPr/>
        </p:nvSpPr>
        <p:spPr>
          <a:xfrm>
            <a:off x="3892800" y="4865800"/>
            <a:ext cx="5090700" cy="175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6000">
                <a:solidFill>
                  <a:srgbClr val="FFFFFF"/>
                </a:solidFill>
              </a:rPr>
              <a:t>Bible Study</a:t>
            </a:r>
            <a:endParaRPr b="1" sz="6000">
              <a:solidFill>
                <a:srgbClr val="FFFFFF"/>
              </a:solidFill>
            </a:endParaRPr>
          </a:p>
          <a:p>
            <a:pPr indent="0" lvl="0" marL="0" rtl="0" algn="r">
              <a:spcBef>
                <a:spcPts val="0"/>
              </a:spcBef>
              <a:spcAft>
                <a:spcPts val="0"/>
              </a:spcAft>
              <a:buNone/>
            </a:pPr>
            <a:r>
              <a:rPr b="1" lang="en" sz="6000">
                <a:solidFill>
                  <a:srgbClr val="FFFFFF"/>
                </a:solidFill>
              </a:rPr>
              <a:t>Week 6</a:t>
            </a:r>
            <a:endParaRPr b="1" sz="6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3">
            <a:alphaModFix/>
          </a:blip>
          <a:srcRect b="0" l="4962" r="20187" t="0"/>
          <a:stretch/>
        </p:blipFill>
        <p:spPr>
          <a:xfrm>
            <a:off x="0" y="0"/>
            <a:ext cx="9144000" cy="6865013"/>
          </a:xfrm>
          <a:prstGeom prst="rect">
            <a:avLst/>
          </a:prstGeom>
          <a:noFill/>
          <a:ln>
            <a:noFill/>
          </a:ln>
        </p:spPr>
      </p:pic>
      <p:sp>
        <p:nvSpPr>
          <p:cNvPr id="109" name="Google Shape;109;p22"/>
          <p:cNvSpPr txBox="1"/>
          <p:nvPr/>
        </p:nvSpPr>
        <p:spPr>
          <a:xfrm>
            <a:off x="250750" y="767875"/>
            <a:ext cx="8261100" cy="12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“If you can't explain it to a six year old, you don't understand it yourself.” </a:t>
            </a:r>
            <a:endParaRPr b="1" sz="6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0" l="29308" r="0" t="0"/>
          <a:stretch/>
        </p:blipFill>
        <p:spPr>
          <a:xfrm>
            <a:off x="1" y="0"/>
            <a:ext cx="9215899" cy="6858001"/>
          </a:xfrm>
          <a:prstGeom prst="rect">
            <a:avLst/>
          </a:prstGeom>
          <a:noFill/>
          <a:ln>
            <a:noFill/>
          </a:ln>
        </p:spPr>
      </p:pic>
      <p:sp>
        <p:nvSpPr>
          <p:cNvPr id="115" name="Google Shape;115;p23"/>
          <p:cNvSpPr txBox="1"/>
          <p:nvPr/>
        </p:nvSpPr>
        <p:spPr>
          <a:xfrm>
            <a:off x="668425" y="5445675"/>
            <a:ext cx="8261100" cy="122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6000">
                <a:solidFill>
                  <a:srgbClr val="FFFFFF"/>
                </a:solidFill>
              </a:rPr>
              <a:t>Practice</a:t>
            </a:r>
            <a:endParaRPr b="1" sz="60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4"/>
          <p:cNvPicPr preferRelativeResize="0"/>
          <p:nvPr/>
        </p:nvPicPr>
        <p:blipFill>
          <a:blip r:embed="rId3">
            <a:alphaModFix/>
          </a:blip>
          <a:stretch>
            <a:fillRect/>
          </a:stretch>
        </p:blipFill>
        <p:spPr>
          <a:xfrm>
            <a:off x="0" y="0"/>
            <a:ext cx="9144000" cy="6862763"/>
          </a:xfrm>
          <a:prstGeom prst="rect">
            <a:avLst/>
          </a:prstGeom>
          <a:noFill/>
          <a:ln>
            <a:noFill/>
          </a:ln>
        </p:spPr>
      </p:pic>
      <p:sp>
        <p:nvSpPr>
          <p:cNvPr id="121" name="Google Shape;121;p24"/>
          <p:cNvSpPr txBox="1"/>
          <p:nvPr/>
        </p:nvSpPr>
        <p:spPr>
          <a:xfrm>
            <a:off x="442025" y="205488"/>
            <a:ext cx="8398500" cy="6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Observation</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6000">
                <a:solidFill>
                  <a:srgbClr val="FFFFFF"/>
                </a:solidFill>
              </a:rPr>
              <a:t>Interpretation</a:t>
            </a:r>
            <a:endParaRPr b="1" sz="6000">
              <a:solidFill>
                <a:srgbClr val="FFFFFF"/>
              </a:solidFill>
            </a:endParaRPr>
          </a:p>
          <a:p>
            <a:pPr indent="0" lvl="0" marL="0" rtl="0" algn="l">
              <a:spcBef>
                <a:spcPts val="0"/>
              </a:spcBef>
              <a:spcAft>
                <a:spcPts val="0"/>
              </a:spcAft>
              <a:buNone/>
            </a:pPr>
            <a:r>
              <a:t/>
            </a:r>
            <a:endParaRPr b="1" sz="6000">
              <a:solidFill>
                <a:srgbClr val="FFFFFF"/>
              </a:solidFill>
            </a:endParaRPr>
          </a:p>
          <a:p>
            <a:pPr indent="0" lvl="0" marL="0" rtl="0" algn="l">
              <a:spcBef>
                <a:spcPts val="0"/>
              </a:spcBef>
              <a:spcAft>
                <a:spcPts val="0"/>
              </a:spcAft>
              <a:buNone/>
            </a:pPr>
            <a:r>
              <a:rPr b="1" lang="en" sz="6000">
                <a:solidFill>
                  <a:schemeClr val="lt1"/>
                </a:solidFill>
              </a:rPr>
              <a:t>Application</a:t>
            </a:r>
            <a:endParaRPr b="1" sz="3000">
              <a:solidFill>
                <a:schemeClr val="lt1"/>
              </a:solidFill>
            </a:endParaRPr>
          </a:p>
          <a:p>
            <a:pPr indent="0" lvl="0" marL="0" rtl="0" algn="l">
              <a:spcBef>
                <a:spcPts val="0"/>
              </a:spcBef>
              <a:spcAft>
                <a:spcPts val="0"/>
              </a:spcAft>
              <a:buNone/>
            </a:pPr>
            <a:r>
              <a:t/>
            </a:r>
            <a:endParaRPr b="1" sz="60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5"/>
          <p:cNvPicPr preferRelativeResize="0"/>
          <p:nvPr/>
        </p:nvPicPr>
        <p:blipFill>
          <a:blip r:embed="rId3">
            <a:alphaModFix/>
          </a:blip>
          <a:stretch>
            <a:fillRect/>
          </a:stretch>
        </p:blipFill>
        <p:spPr>
          <a:xfrm>
            <a:off x="0" y="0"/>
            <a:ext cx="9144000" cy="6862763"/>
          </a:xfrm>
          <a:prstGeom prst="rect">
            <a:avLst/>
          </a:prstGeom>
          <a:noFill/>
          <a:ln>
            <a:noFill/>
          </a:ln>
        </p:spPr>
      </p:pic>
      <p:sp>
        <p:nvSpPr>
          <p:cNvPr id="127" name="Google Shape;127;p25"/>
          <p:cNvSpPr txBox="1"/>
          <p:nvPr/>
        </p:nvSpPr>
        <p:spPr>
          <a:xfrm>
            <a:off x="442025" y="205488"/>
            <a:ext cx="8398500" cy="6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Then </a:t>
            </a:r>
            <a:r>
              <a:rPr b="1" lang="en" sz="3000">
                <a:solidFill>
                  <a:srgbClr val="FFFFFF"/>
                </a:solidFill>
              </a:rPr>
              <a:t>- What happened or what was the message for the original audience</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6000">
                <a:solidFill>
                  <a:srgbClr val="FFFFFF"/>
                </a:solidFill>
              </a:rPr>
              <a:t>Total</a:t>
            </a:r>
            <a:r>
              <a:rPr b="1" lang="en" sz="3000">
                <a:solidFill>
                  <a:srgbClr val="FFFFFF"/>
                </a:solidFill>
              </a:rPr>
              <a:t> - How it relates to the teaching of the whole Bible</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6000">
                <a:solidFill>
                  <a:srgbClr val="FFFFFF"/>
                </a:solidFill>
              </a:rPr>
              <a:t>Today</a:t>
            </a:r>
            <a:r>
              <a:rPr b="1" lang="en" sz="3000">
                <a:solidFill>
                  <a:srgbClr val="FFFFFF"/>
                </a:solidFill>
              </a:rPr>
              <a:t> - How it relates or should be lived out in our lives today</a:t>
            </a:r>
            <a:endParaRPr b="1" sz="3000">
              <a:solidFill>
                <a:srgbClr val="F3F3F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6"/>
          <p:cNvPicPr preferRelativeResize="0"/>
          <p:nvPr/>
        </p:nvPicPr>
        <p:blipFill>
          <a:blip r:embed="rId3">
            <a:alphaModFix/>
          </a:blip>
          <a:stretch>
            <a:fillRect/>
          </a:stretch>
        </p:blipFill>
        <p:spPr>
          <a:xfrm>
            <a:off x="0" y="0"/>
            <a:ext cx="9144000" cy="6862763"/>
          </a:xfrm>
          <a:prstGeom prst="rect">
            <a:avLst/>
          </a:prstGeom>
          <a:noFill/>
          <a:ln>
            <a:noFill/>
          </a:ln>
        </p:spPr>
      </p:pic>
      <p:sp>
        <p:nvSpPr>
          <p:cNvPr id="133" name="Google Shape;133;p26"/>
          <p:cNvSpPr txBox="1"/>
          <p:nvPr/>
        </p:nvSpPr>
        <p:spPr>
          <a:xfrm>
            <a:off x="442025" y="205488"/>
            <a:ext cx="8398500" cy="6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Then </a:t>
            </a:r>
            <a:r>
              <a:rPr b="1" lang="en" sz="3000">
                <a:solidFill>
                  <a:srgbClr val="FFFFFF"/>
                </a:solidFill>
              </a:rPr>
              <a:t>- Observation / Interpretation </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6000">
                <a:solidFill>
                  <a:srgbClr val="FFFFFF"/>
                </a:solidFill>
              </a:rPr>
              <a:t>Total</a:t>
            </a:r>
            <a:r>
              <a:rPr b="1" lang="en" sz="3000">
                <a:solidFill>
                  <a:srgbClr val="FFFFFF"/>
                </a:solidFill>
              </a:rPr>
              <a:t> - Interpretation</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6000">
                <a:solidFill>
                  <a:srgbClr val="FFFFFF"/>
                </a:solidFill>
              </a:rPr>
              <a:t>Today</a:t>
            </a:r>
            <a:r>
              <a:rPr b="1" lang="en" sz="3000">
                <a:solidFill>
                  <a:srgbClr val="FFFFFF"/>
                </a:solidFill>
              </a:rPr>
              <a:t> - Application</a:t>
            </a:r>
            <a:endParaRPr b="1" sz="3000">
              <a:solidFill>
                <a:srgbClr val="F3F3F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7"/>
          <p:cNvPicPr preferRelativeResize="0"/>
          <p:nvPr/>
        </p:nvPicPr>
        <p:blipFill rotWithShape="1">
          <a:blip r:embed="rId3">
            <a:alphaModFix/>
          </a:blip>
          <a:srcRect b="0" l="29308" r="0" t="0"/>
          <a:stretch/>
        </p:blipFill>
        <p:spPr>
          <a:xfrm>
            <a:off x="1" y="0"/>
            <a:ext cx="9215899" cy="6858001"/>
          </a:xfrm>
          <a:prstGeom prst="rect">
            <a:avLst/>
          </a:prstGeom>
          <a:noFill/>
          <a:ln>
            <a:noFill/>
          </a:ln>
        </p:spPr>
      </p:pic>
      <p:sp>
        <p:nvSpPr>
          <p:cNvPr id="139" name="Google Shape;139;p27"/>
          <p:cNvSpPr txBox="1"/>
          <p:nvPr/>
        </p:nvSpPr>
        <p:spPr>
          <a:xfrm>
            <a:off x="757500" y="5410025"/>
            <a:ext cx="8261100" cy="122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6000">
                <a:solidFill>
                  <a:srgbClr val="FFFFFF"/>
                </a:solidFill>
              </a:rPr>
              <a:t>To be continued...</a:t>
            </a:r>
            <a:endParaRPr b="1" sz="60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3" name="Shape 143"/>
        <p:cNvGrpSpPr/>
        <p:nvPr/>
      </p:nvGrpSpPr>
      <p:grpSpPr>
        <a:xfrm>
          <a:off x="0" y="0"/>
          <a:ext cx="0" cy="0"/>
          <a:chOff x="0" y="0"/>
          <a:chExt cx="0" cy="0"/>
        </a:xfrm>
      </p:grpSpPr>
      <p:sp>
        <p:nvSpPr>
          <p:cNvPr id="144" name="Google Shape;144;p28"/>
          <p:cNvSpPr txBox="1"/>
          <p:nvPr/>
        </p:nvSpPr>
        <p:spPr>
          <a:xfrm>
            <a:off x="288450" y="284625"/>
            <a:ext cx="8567100" cy="59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References:</a:t>
            </a:r>
            <a:endParaRPr b="1" sz="6000">
              <a:solidFill>
                <a:srgbClr val="FFFFFF"/>
              </a:solidFill>
            </a:endParaRPr>
          </a:p>
          <a:p>
            <a:pPr indent="0" lvl="0" marL="0" rtl="0" algn="l">
              <a:spcBef>
                <a:spcPts val="0"/>
              </a:spcBef>
              <a:spcAft>
                <a:spcPts val="0"/>
              </a:spcAft>
              <a:buNone/>
            </a:pPr>
            <a:r>
              <a:rPr b="1" lang="en" sz="1800">
                <a:solidFill>
                  <a:srgbClr val="FFFFFF"/>
                </a:solidFill>
              </a:rPr>
              <a:t>Debbie Hearn, Seminar In Biblical Interpretation Graduate Class  </a:t>
            </a:r>
            <a:endParaRPr b="1" sz="1800">
              <a:solidFill>
                <a:srgbClr val="FFFFFF"/>
              </a:solidFill>
            </a:endParaRPr>
          </a:p>
          <a:p>
            <a:pPr indent="457200" lvl="0" marL="0" rtl="0" algn="l">
              <a:spcBef>
                <a:spcPts val="0"/>
              </a:spcBef>
              <a:spcAft>
                <a:spcPts val="0"/>
              </a:spcAft>
              <a:buNone/>
            </a:pPr>
            <a:r>
              <a:rPr b="1" lang="en" sz="1800">
                <a:solidFill>
                  <a:srgbClr val="FFFFFF"/>
                </a:solidFill>
              </a:rPr>
              <a:t>at Azusa Pacific University, 1998 and 1999.</a:t>
            </a:r>
            <a:endParaRPr b="1" sz="1800">
              <a:solidFill>
                <a:srgbClr val="FFFFFF"/>
              </a:solidFill>
            </a:endParaRPr>
          </a:p>
          <a:p>
            <a:pPr indent="0" lvl="0" marL="0" rtl="0" algn="l">
              <a:spcBef>
                <a:spcPts val="0"/>
              </a:spcBef>
              <a:spcAft>
                <a:spcPts val="0"/>
              </a:spcAft>
              <a:buNone/>
            </a:pPr>
            <a:r>
              <a:rPr b="1" lang="en" sz="1800">
                <a:solidFill>
                  <a:srgbClr val="FFFFFF"/>
                </a:solidFill>
              </a:rPr>
              <a:t>“Historical-</a:t>
            </a:r>
            <a:r>
              <a:rPr b="1" lang="en" sz="1800">
                <a:solidFill>
                  <a:srgbClr val="FFFFFF"/>
                </a:solidFill>
              </a:rPr>
              <a:t>Grammatical</a:t>
            </a:r>
            <a:r>
              <a:rPr b="1" lang="en" sz="1800">
                <a:solidFill>
                  <a:srgbClr val="FFFFFF"/>
                </a:solidFill>
              </a:rPr>
              <a:t> Hermeneutics,” from Bibliology &amp; Hermeneutics video series from Credo House (downloaded from credohouse.org)</a:t>
            </a:r>
            <a:endParaRPr b="1" sz="1800">
              <a:solidFill>
                <a:srgbClr val="FFFFFF"/>
              </a:solidFill>
            </a:endParaRPr>
          </a:p>
          <a:p>
            <a:pPr indent="0" lvl="0" marL="0" rtl="0" algn="l">
              <a:spcBef>
                <a:spcPts val="0"/>
              </a:spcBef>
              <a:spcAft>
                <a:spcPts val="0"/>
              </a:spcAft>
              <a:buNone/>
            </a:pPr>
            <a:r>
              <a:rPr b="1" lang="en" sz="1800">
                <a:solidFill>
                  <a:srgbClr val="FFFFFF"/>
                </a:solidFill>
              </a:rPr>
              <a:t>“Transferable Concept 11: How to Study the Bible Effectively” from cru.org, </a:t>
            </a:r>
            <a:endParaRPr b="1" sz="1800">
              <a:solidFill>
                <a:srgbClr val="FFFFFF"/>
              </a:solidFill>
            </a:endParaRPr>
          </a:p>
          <a:p>
            <a:pPr indent="457200" lvl="0" marL="0" rtl="0" algn="l">
              <a:spcBef>
                <a:spcPts val="0"/>
              </a:spcBef>
              <a:spcAft>
                <a:spcPts val="0"/>
              </a:spcAft>
              <a:buNone/>
            </a:pPr>
            <a:r>
              <a:rPr b="1" lang="en" sz="1800">
                <a:solidFill>
                  <a:srgbClr val="FFFFFF"/>
                </a:solidFill>
              </a:rPr>
              <a:t>accessed 11/13/2020.</a:t>
            </a:r>
            <a:endParaRPr b="1" sz="1800">
              <a:solidFill>
                <a:srgbClr val="FFFFFF"/>
              </a:solidFill>
            </a:endParaRPr>
          </a:p>
          <a:p>
            <a:pPr indent="0" lvl="0" marL="0" rtl="0" algn="l">
              <a:spcBef>
                <a:spcPts val="0"/>
              </a:spcBef>
              <a:spcAft>
                <a:spcPts val="0"/>
              </a:spcAft>
              <a:buNone/>
            </a:pPr>
            <a:r>
              <a:t/>
            </a:r>
            <a:endParaRPr b="1" sz="1800">
              <a:solidFill>
                <a:srgbClr val="FFFFFF"/>
              </a:solidFill>
            </a:endParaRPr>
          </a:p>
          <a:p>
            <a:pPr indent="0" lvl="0" marL="0" rtl="0" algn="l">
              <a:spcBef>
                <a:spcPts val="0"/>
              </a:spcBef>
              <a:spcAft>
                <a:spcPts val="0"/>
              </a:spcAft>
              <a:buNone/>
            </a:pPr>
            <a:r>
              <a:t/>
            </a:r>
            <a:endParaRPr b="1" sz="1800">
              <a:solidFill>
                <a:srgbClr val="FFFFFF"/>
              </a:solidFill>
            </a:endParaRPr>
          </a:p>
          <a:p>
            <a:pPr indent="0" lvl="0" marL="0" rtl="0" algn="l">
              <a:spcBef>
                <a:spcPts val="0"/>
              </a:spcBef>
              <a:spcAft>
                <a:spcPts val="0"/>
              </a:spcAft>
              <a:buNone/>
            </a:pPr>
            <a:r>
              <a:t/>
            </a:r>
            <a:endParaRPr b="1" sz="1800">
              <a:solidFill>
                <a:srgbClr val="FFFFFF"/>
              </a:solidFill>
            </a:endParaRPr>
          </a:p>
          <a:p>
            <a:pPr indent="0" lvl="0" marL="0" rtl="0" algn="l">
              <a:spcBef>
                <a:spcPts val="0"/>
              </a:spcBef>
              <a:spcAft>
                <a:spcPts val="0"/>
              </a:spcAft>
              <a:buNone/>
            </a:pPr>
            <a:r>
              <a:rPr b="1" lang="en" sz="1800">
                <a:solidFill>
                  <a:srgbClr val="FFFFFF"/>
                </a:solidFill>
              </a:rPr>
              <a:t>This lesson copied or adapted from YouthBibleLessons.org.  See YouthBibleLessons.org Lessons page for copying/adapting terms.</a:t>
            </a:r>
            <a:endParaRPr b="1" sz="1800">
              <a:solidFill>
                <a:srgbClr val="FFFFFF"/>
              </a:solidFill>
            </a:endParaRPr>
          </a:p>
          <a:p>
            <a:pPr indent="0" lvl="0" marL="0" rtl="0" algn="l">
              <a:spcBef>
                <a:spcPts val="0"/>
              </a:spcBef>
              <a:spcAft>
                <a:spcPts val="0"/>
              </a:spcAft>
              <a:buNone/>
            </a:pPr>
            <a:r>
              <a:t/>
            </a:r>
            <a:endParaRPr b="1"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6938" r="4109" t="0"/>
          <a:stretch/>
        </p:blipFill>
        <p:spPr>
          <a:xfrm>
            <a:off x="0" y="0"/>
            <a:ext cx="9144000" cy="6858000"/>
          </a:xfrm>
          <a:prstGeom prst="rect">
            <a:avLst/>
          </a:prstGeom>
          <a:noFill/>
          <a:ln>
            <a:noFill/>
          </a:ln>
        </p:spPr>
      </p:pic>
      <p:sp>
        <p:nvSpPr>
          <p:cNvPr id="61" name="Google Shape;61;p14"/>
          <p:cNvSpPr txBox="1"/>
          <p:nvPr/>
        </p:nvSpPr>
        <p:spPr>
          <a:xfrm>
            <a:off x="228750" y="325625"/>
            <a:ext cx="8637900" cy="11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3F3F3"/>
                </a:solidFill>
              </a:rPr>
              <a:t>Bible Draw Challenge</a:t>
            </a:r>
            <a:endParaRPr b="1" sz="6000">
              <a:solidFill>
                <a:srgbClr val="F3F3F3"/>
              </a:solidFill>
            </a:endParaRPr>
          </a:p>
          <a:p>
            <a:pPr indent="0" lvl="0" marL="0" rtl="0" algn="l">
              <a:spcBef>
                <a:spcPts val="0"/>
              </a:spcBef>
              <a:spcAft>
                <a:spcPts val="0"/>
              </a:spcAft>
              <a:buNone/>
            </a:pPr>
            <a:r>
              <a:t/>
            </a:r>
            <a:endParaRPr b="1" sz="3000">
              <a:solidFill>
                <a:srgbClr val="F3F3F3"/>
              </a:solidFill>
            </a:endParaRPr>
          </a:p>
          <a:p>
            <a:pPr indent="0" lvl="0" marL="0" rtl="0" algn="l">
              <a:spcBef>
                <a:spcPts val="0"/>
              </a:spcBef>
              <a:spcAft>
                <a:spcPts val="0"/>
              </a:spcAft>
              <a:buNone/>
            </a:pPr>
            <a:r>
              <a:t/>
            </a:r>
            <a:endParaRPr b="1" sz="4800">
              <a:solidFill>
                <a:srgbClr val="F3F3F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0" l="29308" r="0" t="0"/>
          <a:stretch/>
        </p:blipFill>
        <p:spPr>
          <a:xfrm>
            <a:off x="1" y="0"/>
            <a:ext cx="9215899" cy="6858001"/>
          </a:xfrm>
          <a:prstGeom prst="rect">
            <a:avLst/>
          </a:prstGeom>
          <a:noFill/>
          <a:ln>
            <a:noFill/>
          </a:ln>
        </p:spPr>
      </p:pic>
      <p:sp>
        <p:nvSpPr>
          <p:cNvPr id="67" name="Google Shape;67;p15"/>
          <p:cNvSpPr txBox="1"/>
          <p:nvPr/>
        </p:nvSpPr>
        <p:spPr>
          <a:xfrm>
            <a:off x="601750" y="5463475"/>
            <a:ext cx="8261100" cy="122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6000">
                <a:solidFill>
                  <a:srgbClr val="FFFFFF"/>
                </a:solidFill>
              </a:rPr>
              <a:t>Review</a:t>
            </a:r>
            <a:endParaRPr b="1" sz="60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3173" y="0"/>
            <a:ext cx="9137654" cy="6858000"/>
          </a:xfrm>
          <a:prstGeom prst="rect">
            <a:avLst/>
          </a:prstGeom>
          <a:noFill/>
          <a:ln>
            <a:noFill/>
          </a:ln>
        </p:spPr>
      </p:pic>
      <p:sp>
        <p:nvSpPr>
          <p:cNvPr id="73" name="Google Shape;73;p16"/>
          <p:cNvSpPr txBox="1"/>
          <p:nvPr/>
        </p:nvSpPr>
        <p:spPr>
          <a:xfrm>
            <a:off x="375350" y="199575"/>
            <a:ext cx="7758300" cy="4927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Interpretation</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4800">
                <a:solidFill>
                  <a:srgbClr val="FFFFFF"/>
                </a:solidFill>
              </a:rPr>
              <a:t>6</a:t>
            </a:r>
            <a:r>
              <a:rPr b="1" lang="en" sz="4800">
                <a:solidFill>
                  <a:srgbClr val="FFFFFF"/>
                </a:solidFill>
              </a:rPr>
              <a:t>. Check with “experts”</a:t>
            </a:r>
            <a:endParaRPr b="1" sz="4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3173" y="0"/>
            <a:ext cx="9137654" cy="6858000"/>
          </a:xfrm>
          <a:prstGeom prst="rect">
            <a:avLst/>
          </a:prstGeom>
          <a:noFill/>
          <a:ln>
            <a:noFill/>
          </a:ln>
        </p:spPr>
      </p:pic>
      <p:sp>
        <p:nvSpPr>
          <p:cNvPr id="79" name="Google Shape;79;p17"/>
          <p:cNvSpPr txBox="1"/>
          <p:nvPr/>
        </p:nvSpPr>
        <p:spPr>
          <a:xfrm>
            <a:off x="375350" y="199575"/>
            <a:ext cx="7758300" cy="4927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Interpretation</a:t>
            </a:r>
            <a:endParaRPr b="1" sz="3000">
              <a:solidFill>
                <a:srgbClr val="FFFFFF"/>
              </a:solidFill>
            </a:endParaRPr>
          </a:p>
          <a:p>
            <a:pPr indent="0" lvl="0" marL="0" rtl="0" algn="l">
              <a:spcBef>
                <a:spcPts val="0"/>
              </a:spcBef>
              <a:spcAft>
                <a:spcPts val="0"/>
              </a:spcAft>
              <a:buNone/>
            </a:pPr>
            <a:r>
              <a:t/>
            </a:r>
            <a:endParaRPr b="1" sz="3000">
              <a:solidFill>
                <a:srgbClr val="FFFFFF"/>
              </a:solidFill>
            </a:endParaRPr>
          </a:p>
          <a:p>
            <a:pPr indent="0" lvl="0" marL="0" rtl="0" algn="l">
              <a:spcBef>
                <a:spcPts val="0"/>
              </a:spcBef>
              <a:spcAft>
                <a:spcPts val="0"/>
              </a:spcAft>
              <a:buNone/>
            </a:pPr>
            <a:r>
              <a:rPr b="1" lang="en" sz="4800">
                <a:solidFill>
                  <a:srgbClr val="FFFFFF"/>
                </a:solidFill>
              </a:rPr>
              <a:t>6. Check with “experts”</a:t>
            </a:r>
            <a:endParaRPr b="1" sz="4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3173" y="0"/>
            <a:ext cx="9137654" cy="6858000"/>
          </a:xfrm>
          <a:prstGeom prst="rect">
            <a:avLst/>
          </a:prstGeom>
          <a:noFill/>
          <a:ln>
            <a:noFill/>
          </a:ln>
        </p:spPr>
      </p:pic>
      <p:sp>
        <p:nvSpPr>
          <p:cNvPr id="85" name="Google Shape;85;p18"/>
          <p:cNvSpPr txBox="1"/>
          <p:nvPr/>
        </p:nvSpPr>
        <p:spPr>
          <a:xfrm>
            <a:off x="436925" y="261125"/>
            <a:ext cx="8043600" cy="49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3F3F3"/>
                </a:solidFill>
              </a:rPr>
              <a:t>Helpful Resources</a:t>
            </a:r>
            <a:endParaRPr b="1" sz="3000">
              <a:solidFill>
                <a:srgbClr val="F3F3F3"/>
              </a:solidFill>
            </a:endParaRPr>
          </a:p>
          <a:p>
            <a:pPr indent="0" lvl="0" marL="0" rtl="0" algn="l">
              <a:spcBef>
                <a:spcPts val="0"/>
              </a:spcBef>
              <a:spcAft>
                <a:spcPts val="0"/>
              </a:spcAft>
              <a:buNone/>
            </a:pPr>
            <a:r>
              <a:t/>
            </a:r>
            <a:endParaRPr b="1" sz="3000">
              <a:solidFill>
                <a:srgbClr val="F3F3F3"/>
              </a:solidFill>
            </a:endParaRPr>
          </a:p>
          <a:p>
            <a:pPr indent="-457200" lvl="0" marL="457200" rtl="0" algn="l">
              <a:spcBef>
                <a:spcPts val="0"/>
              </a:spcBef>
              <a:spcAft>
                <a:spcPts val="0"/>
              </a:spcAft>
              <a:buClr>
                <a:srgbClr val="F3F3F3"/>
              </a:buClr>
              <a:buSzPts val="3600"/>
              <a:buChar char="●"/>
            </a:pPr>
            <a:r>
              <a:rPr b="1" lang="en" sz="3600">
                <a:solidFill>
                  <a:srgbClr val="F3F3F3"/>
                </a:solidFill>
              </a:rPr>
              <a:t>Study Bible notes</a:t>
            </a:r>
            <a:endParaRPr b="1" sz="3600">
              <a:solidFill>
                <a:srgbClr val="F3F3F3"/>
              </a:solidFill>
            </a:endParaRPr>
          </a:p>
          <a:p>
            <a:pPr indent="-457200" lvl="0" marL="457200" rtl="0" algn="l">
              <a:spcBef>
                <a:spcPts val="0"/>
              </a:spcBef>
              <a:spcAft>
                <a:spcPts val="0"/>
              </a:spcAft>
              <a:buClr>
                <a:srgbClr val="F3F3F3"/>
              </a:buClr>
              <a:buSzPts val="3600"/>
              <a:buChar char="●"/>
            </a:pPr>
            <a:r>
              <a:rPr b="1" lang="en" sz="3600">
                <a:solidFill>
                  <a:srgbClr val="F3F3F3"/>
                </a:solidFill>
              </a:rPr>
              <a:t>Commentaries</a:t>
            </a:r>
            <a:endParaRPr b="1" sz="3600">
              <a:solidFill>
                <a:srgbClr val="F3F3F3"/>
              </a:solidFill>
            </a:endParaRPr>
          </a:p>
          <a:p>
            <a:pPr indent="-457200" lvl="0" marL="457200" rtl="0" algn="l">
              <a:spcBef>
                <a:spcPts val="0"/>
              </a:spcBef>
              <a:spcAft>
                <a:spcPts val="0"/>
              </a:spcAft>
              <a:buClr>
                <a:srgbClr val="F3F3F3"/>
              </a:buClr>
              <a:buSzPts val="3600"/>
              <a:buChar char="●"/>
            </a:pPr>
            <a:r>
              <a:rPr b="1" lang="en" sz="3600">
                <a:solidFill>
                  <a:srgbClr val="F3F3F3"/>
                </a:solidFill>
              </a:rPr>
              <a:t>Pastors, teachers</a:t>
            </a:r>
            <a:endParaRPr b="1" sz="3600">
              <a:solidFill>
                <a:srgbClr val="F3F3F3"/>
              </a:solidFill>
            </a:endParaRPr>
          </a:p>
          <a:p>
            <a:pPr indent="-457200" lvl="0" marL="457200" rtl="0" algn="l">
              <a:spcBef>
                <a:spcPts val="0"/>
              </a:spcBef>
              <a:spcAft>
                <a:spcPts val="0"/>
              </a:spcAft>
              <a:buClr>
                <a:srgbClr val="F3F3F3"/>
              </a:buClr>
              <a:buSzPts val="3600"/>
              <a:buChar char="●"/>
            </a:pPr>
            <a:r>
              <a:rPr b="1" lang="en" sz="3600">
                <a:solidFill>
                  <a:srgbClr val="F3F3F3"/>
                </a:solidFill>
              </a:rPr>
              <a:t>Other Christians</a:t>
            </a:r>
            <a:endParaRPr b="1" sz="3000">
              <a:solidFill>
                <a:srgbClr val="F3F3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3173" y="0"/>
            <a:ext cx="9137654" cy="6858000"/>
          </a:xfrm>
          <a:prstGeom prst="rect">
            <a:avLst/>
          </a:prstGeom>
          <a:noFill/>
          <a:ln>
            <a:noFill/>
          </a:ln>
        </p:spPr>
      </p:pic>
      <p:sp>
        <p:nvSpPr>
          <p:cNvPr id="91" name="Google Shape;91;p19"/>
          <p:cNvSpPr txBox="1"/>
          <p:nvPr/>
        </p:nvSpPr>
        <p:spPr>
          <a:xfrm>
            <a:off x="436925" y="261125"/>
            <a:ext cx="8043600" cy="49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3F3F3"/>
                </a:solidFill>
              </a:rPr>
              <a:t>Online Options</a:t>
            </a:r>
            <a:endParaRPr b="1" sz="3000">
              <a:solidFill>
                <a:srgbClr val="F3F3F3"/>
              </a:solidFill>
            </a:endParaRPr>
          </a:p>
          <a:p>
            <a:pPr indent="0" lvl="0" marL="0" rtl="0" algn="l">
              <a:spcBef>
                <a:spcPts val="0"/>
              </a:spcBef>
              <a:spcAft>
                <a:spcPts val="0"/>
              </a:spcAft>
              <a:buNone/>
            </a:pPr>
            <a:r>
              <a:t/>
            </a:r>
            <a:endParaRPr b="1" sz="3000">
              <a:solidFill>
                <a:srgbClr val="F3F3F3"/>
              </a:solidFill>
            </a:endParaRPr>
          </a:p>
          <a:p>
            <a:pPr indent="-457200" lvl="0" marL="457200" rtl="0" algn="l">
              <a:spcBef>
                <a:spcPts val="0"/>
              </a:spcBef>
              <a:spcAft>
                <a:spcPts val="0"/>
              </a:spcAft>
              <a:buClr>
                <a:srgbClr val="F3F3F3"/>
              </a:buClr>
              <a:buSzPts val="3600"/>
              <a:buChar char="●"/>
            </a:pPr>
            <a:r>
              <a:rPr b="1" lang="en" sz="3600" u="sng">
                <a:solidFill>
                  <a:srgbClr val="C9DAF8"/>
                </a:solidFill>
                <a:hlinkClick r:id="rId4">
                  <a:extLst>
                    <a:ext uri="{A12FA001-AC4F-418D-AE19-62706E023703}">
                      <ahyp:hlinkClr val="tx"/>
                    </a:ext>
                  </a:extLst>
                </a:hlinkClick>
              </a:rPr>
              <a:t>studylight.org</a:t>
            </a:r>
            <a:endParaRPr/>
          </a:p>
          <a:p>
            <a:pPr indent="-457200" lvl="0" marL="457200" rtl="0" algn="l">
              <a:spcBef>
                <a:spcPts val="0"/>
              </a:spcBef>
              <a:spcAft>
                <a:spcPts val="0"/>
              </a:spcAft>
              <a:buClr>
                <a:srgbClr val="F3F3F3"/>
              </a:buClr>
              <a:buSzPts val="3600"/>
              <a:buChar char="●"/>
            </a:pPr>
            <a:r>
              <a:rPr b="1" lang="en" sz="3600" u="sng">
                <a:solidFill>
                  <a:srgbClr val="C9DAF8"/>
                </a:solidFill>
                <a:hlinkClick r:id="rId5">
                  <a:extLst>
                    <a:ext uri="{A12FA001-AC4F-418D-AE19-62706E023703}">
                      <ahyp:hlinkClr val="tx"/>
                    </a:ext>
                  </a:extLst>
                </a:hlinkClick>
              </a:rPr>
              <a:t>blueletterbible.org</a:t>
            </a:r>
            <a:endParaRPr b="1" sz="3600">
              <a:solidFill>
                <a:srgbClr val="C9DAF8"/>
              </a:solidFill>
            </a:endParaRPr>
          </a:p>
          <a:p>
            <a:pPr indent="0" lvl="0" marL="0" rtl="0" algn="l">
              <a:spcBef>
                <a:spcPts val="0"/>
              </a:spcBef>
              <a:spcAft>
                <a:spcPts val="0"/>
              </a:spcAft>
              <a:buNone/>
            </a:pPr>
            <a:r>
              <a:t/>
            </a:r>
            <a:endParaRPr b="1" sz="3600">
              <a:solidFill>
                <a:srgbClr val="F3F3F3"/>
              </a:solidFill>
            </a:endParaRPr>
          </a:p>
          <a:p>
            <a:pPr indent="-419100" lvl="0" marL="457200" rtl="0" algn="l">
              <a:spcBef>
                <a:spcPts val="0"/>
              </a:spcBef>
              <a:spcAft>
                <a:spcPts val="0"/>
              </a:spcAft>
              <a:buClr>
                <a:srgbClr val="F3F3F3"/>
              </a:buClr>
              <a:buSzPts val="3000"/>
              <a:buChar char="●"/>
            </a:pPr>
            <a:r>
              <a:rPr b="1" lang="en" sz="3000">
                <a:solidFill>
                  <a:srgbClr val="F3F3F3"/>
                </a:solidFill>
              </a:rPr>
              <a:t>(</a:t>
            </a:r>
            <a:r>
              <a:rPr b="1" lang="en" sz="3000">
                <a:solidFill>
                  <a:srgbClr val="F3F3F3"/>
                </a:solidFill>
              </a:rPr>
              <a:t>ebooks for study Bibles, commentaries)</a:t>
            </a:r>
            <a:endParaRPr b="1" sz="3000">
              <a:solidFill>
                <a:srgbClr val="F3F3F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b="0" l="29308" r="0" t="0"/>
          <a:stretch/>
        </p:blipFill>
        <p:spPr>
          <a:xfrm>
            <a:off x="1" y="0"/>
            <a:ext cx="9215899" cy="6858001"/>
          </a:xfrm>
          <a:prstGeom prst="rect">
            <a:avLst/>
          </a:prstGeom>
          <a:noFill/>
          <a:ln>
            <a:noFill/>
          </a:ln>
        </p:spPr>
      </p:pic>
      <p:sp>
        <p:nvSpPr>
          <p:cNvPr id="97" name="Google Shape;97;p20"/>
          <p:cNvSpPr txBox="1"/>
          <p:nvPr/>
        </p:nvSpPr>
        <p:spPr>
          <a:xfrm>
            <a:off x="1220700" y="5505375"/>
            <a:ext cx="7758300" cy="1107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6000">
                <a:solidFill>
                  <a:srgbClr val="F3F3F3"/>
                </a:solidFill>
              </a:rPr>
              <a:t>Use Discernment!</a:t>
            </a:r>
            <a:endParaRPr b="1" sz="4800">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3173" y="0"/>
            <a:ext cx="9137654" cy="6858000"/>
          </a:xfrm>
          <a:prstGeom prst="rect">
            <a:avLst/>
          </a:prstGeom>
          <a:noFill/>
          <a:ln>
            <a:noFill/>
          </a:ln>
        </p:spPr>
      </p:pic>
      <p:sp>
        <p:nvSpPr>
          <p:cNvPr id="103" name="Google Shape;103;p21"/>
          <p:cNvSpPr txBox="1"/>
          <p:nvPr/>
        </p:nvSpPr>
        <p:spPr>
          <a:xfrm>
            <a:off x="579425" y="197100"/>
            <a:ext cx="8398500" cy="6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FFFFFF"/>
                </a:solidFill>
              </a:rPr>
              <a:t>Interpretation</a:t>
            </a:r>
            <a:endParaRPr b="1" sz="3000">
              <a:solidFill>
                <a:srgbClr val="F3F3F3"/>
              </a:solidFill>
            </a:endParaRPr>
          </a:p>
          <a:p>
            <a:pPr indent="0" lvl="0" marL="0" rtl="0" algn="l">
              <a:spcBef>
                <a:spcPts val="0"/>
              </a:spcBef>
              <a:spcAft>
                <a:spcPts val="0"/>
              </a:spcAft>
              <a:buNone/>
            </a:pPr>
            <a:r>
              <a:t/>
            </a:r>
            <a:endParaRPr b="1" sz="3000">
              <a:solidFill>
                <a:srgbClr val="F3F3F3"/>
              </a:solidFill>
            </a:endParaRPr>
          </a:p>
          <a:p>
            <a:pPr indent="0" lvl="0" marL="0" rtl="0" algn="l">
              <a:spcBef>
                <a:spcPts val="0"/>
              </a:spcBef>
              <a:spcAft>
                <a:spcPts val="0"/>
              </a:spcAft>
              <a:buNone/>
            </a:pPr>
            <a:r>
              <a:rPr b="1" lang="en" sz="4500">
                <a:solidFill>
                  <a:srgbClr val="F3F3F3"/>
                </a:solidFill>
              </a:rPr>
              <a:t>7</a:t>
            </a:r>
            <a:r>
              <a:rPr b="1" lang="en" sz="4500">
                <a:solidFill>
                  <a:srgbClr val="F3F3F3"/>
                </a:solidFill>
              </a:rPr>
              <a:t>. Summarize the passage</a:t>
            </a:r>
            <a:endParaRPr b="1" sz="4500">
              <a:solidFill>
                <a:srgbClr val="F3F3F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