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11" Type="http://schemas.openxmlformats.org/officeDocument/2006/relationships/slide" Target="slides/slide7.xml"/><Relationship Id="rId10" Type="http://schemas.openxmlformats.org/officeDocument/2006/relationships/slide" Target="slides/slide6.xml"/><Relationship Id="rId21" Type="http://schemas.openxmlformats.org/officeDocument/2006/relationships/slide" Target="slides/slide17.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slide" Target="slides/slide15.xml"/><Relationship Id="rId6" Type="http://schemas.openxmlformats.org/officeDocument/2006/relationships/slide" Target="slides/slide2.xml"/><Relationship Id="rId18" Type="http://schemas.openxmlformats.org/officeDocument/2006/relationships/slide" Target="slides/slide14.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Bible Study, Week 4</a:t>
            </a:r>
            <a:endParaRPr b="1"/>
          </a:p>
          <a:p>
            <a:pPr indent="0" lvl="0" marL="0" rtl="0" algn="l">
              <a:spcBef>
                <a:spcPts val="0"/>
              </a:spcBef>
              <a:spcAft>
                <a:spcPts val="0"/>
              </a:spcAft>
              <a:buNone/>
            </a:pPr>
            <a:r>
              <a:rPr b="1" lang="en"/>
              <a:t>Interpretation, Part 3 - Genre</a:t>
            </a:r>
            <a:endParaRPr b="1"/>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b="1" lang="en">
                <a:solidFill>
                  <a:schemeClr val="dk1"/>
                </a:solidFill>
              </a:rPr>
              <a:t>Checklist: </a:t>
            </a:r>
            <a:endParaRPr b="1">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Have a</a:t>
            </a:r>
            <a:r>
              <a:rPr b="1" lang="en">
                <a:solidFill>
                  <a:schemeClr val="dk1"/>
                </a:solidFill>
              </a:rPr>
              <a:t> </a:t>
            </a:r>
            <a:r>
              <a:rPr lang="en">
                <a:solidFill>
                  <a:schemeClr val="dk1"/>
                </a:solidFill>
              </a:rPr>
              <a:t>Bible Study Handout packet for any new people. (Returning students should be sure to have theirs ready.)</a:t>
            </a:r>
            <a:endParaRPr b="1"/>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i="1" lang="en" sz="800">
                <a:solidFill>
                  <a:schemeClr val="dk1"/>
                </a:solidFill>
              </a:rPr>
              <a:t>(Background pictures are copied from pixabay.com unless noted otherwise. The pictures are marked as public domain).</a:t>
            </a:r>
            <a:endParaRPr i="1"/>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1d8c8a7592_0_4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1d8c8a7592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t>Have someone read Psalm 19:1-3 (while everyone follows along)</a:t>
            </a:r>
            <a:endParaRPr b="1" sz="1200"/>
          </a:p>
          <a:p>
            <a:pPr indent="0" lvl="0" marL="0" rtl="0" algn="l">
              <a:spcBef>
                <a:spcPts val="0"/>
              </a:spcBef>
              <a:spcAft>
                <a:spcPts val="0"/>
              </a:spcAft>
              <a:buNone/>
            </a:pPr>
            <a:r>
              <a:t/>
            </a:r>
            <a:endParaRPr b="1" sz="1200"/>
          </a:p>
          <a:p>
            <a:pPr indent="0" lvl="0" marL="0" rtl="0" algn="l">
              <a:spcBef>
                <a:spcPts val="0"/>
              </a:spcBef>
              <a:spcAft>
                <a:spcPts val="0"/>
              </a:spcAft>
              <a:buNone/>
            </a:pPr>
            <a:r>
              <a:rPr b="1" lang="en" sz="1200"/>
              <a:t>Ask:	</a:t>
            </a:r>
            <a:endParaRPr b="1" sz="1200"/>
          </a:p>
          <a:p>
            <a:pPr indent="-323850" lvl="0" marL="457200" rtl="0" algn="l">
              <a:spcBef>
                <a:spcPts val="0"/>
              </a:spcBef>
              <a:spcAft>
                <a:spcPts val="0"/>
              </a:spcAft>
              <a:buSzPts val="1500"/>
              <a:buChar char="●"/>
            </a:pPr>
            <a:r>
              <a:rPr lang="en" sz="1200"/>
              <a:t>What examples of parallelism do we see here?</a:t>
            </a:r>
            <a:endParaRPr sz="1200"/>
          </a:p>
          <a:p>
            <a:pPr indent="-323850" lvl="0" marL="457200" rtl="0" algn="l">
              <a:spcBef>
                <a:spcPts val="0"/>
              </a:spcBef>
              <a:spcAft>
                <a:spcPts val="0"/>
              </a:spcAft>
              <a:buSzPts val="1500"/>
              <a:buChar char="●"/>
            </a:pPr>
            <a:r>
              <a:rPr lang="en" sz="1200"/>
              <a:t>How does thinking about parallelism help us “get more out of it” or understand it better?</a:t>
            </a:r>
            <a:endParaRPr sz="1200"/>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49a9d17555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49a9d1755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t>Have someone read Proverbs 10:1-3 (while everyone follows along)</a:t>
            </a:r>
            <a:endParaRPr b="1" sz="1200"/>
          </a:p>
          <a:p>
            <a:pPr indent="0" lvl="0" marL="0" rtl="0" algn="l">
              <a:spcBef>
                <a:spcPts val="0"/>
              </a:spcBef>
              <a:spcAft>
                <a:spcPts val="0"/>
              </a:spcAft>
              <a:buNone/>
            </a:pPr>
            <a:r>
              <a:t/>
            </a:r>
            <a:endParaRPr b="1" sz="1200"/>
          </a:p>
          <a:p>
            <a:pPr indent="0" lvl="0" marL="0" rtl="0" algn="l">
              <a:spcBef>
                <a:spcPts val="0"/>
              </a:spcBef>
              <a:spcAft>
                <a:spcPts val="0"/>
              </a:spcAft>
              <a:buNone/>
            </a:pPr>
            <a:r>
              <a:rPr b="1" lang="en" sz="1200"/>
              <a:t>Ask:	</a:t>
            </a:r>
            <a:endParaRPr b="1" sz="1200"/>
          </a:p>
          <a:p>
            <a:pPr indent="-323850" lvl="0" marL="457200" rtl="0" algn="l">
              <a:spcBef>
                <a:spcPts val="0"/>
              </a:spcBef>
              <a:spcAft>
                <a:spcPts val="0"/>
              </a:spcAft>
              <a:buSzPts val="1500"/>
              <a:buChar char="●"/>
            </a:pPr>
            <a:r>
              <a:rPr lang="en" sz="1200"/>
              <a:t>What kind of parallelism do we see here?</a:t>
            </a:r>
            <a:endParaRPr sz="1200"/>
          </a:p>
          <a:p>
            <a:pPr indent="-323850" lvl="0" marL="457200" rtl="0" algn="l">
              <a:spcBef>
                <a:spcPts val="0"/>
              </a:spcBef>
              <a:spcAft>
                <a:spcPts val="0"/>
              </a:spcAft>
              <a:buSzPts val="1500"/>
              <a:buChar char="●"/>
            </a:pPr>
            <a:r>
              <a:rPr lang="en" sz="1200"/>
              <a:t>How does that add a deeper understanding?</a:t>
            </a:r>
            <a:endParaRPr sz="1200"/>
          </a:p>
          <a:p>
            <a:pPr indent="0" lvl="0" marL="457200" rtl="0" algn="l">
              <a:spcBef>
                <a:spcPts val="0"/>
              </a:spcBef>
              <a:spcAft>
                <a:spcPts val="0"/>
              </a:spcAft>
              <a:buNone/>
            </a:pPr>
            <a:r>
              <a:t/>
            </a:r>
            <a:endParaRPr sz="1200"/>
          </a:p>
          <a:p>
            <a:pPr indent="-323850" lvl="0" marL="457200" rtl="0" algn="l">
              <a:spcBef>
                <a:spcPts val="0"/>
              </a:spcBef>
              <a:spcAft>
                <a:spcPts val="0"/>
              </a:spcAft>
              <a:buSzPts val="1500"/>
              <a:buChar char="●"/>
            </a:pPr>
            <a:r>
              <a:rPr lang="en" sz="1200"/>
              <a:t>Does anyone know what other type of genre Proverbs are, besides being written in poetic style?</a:t>
            </a:r>
            <a:endParaRPr sz="1200"/>
          </a:p>
          <a:p>
            <a:pPr indent="457200" lvl="0" marL="0" rtl="0" algn="l">
              <a:spcBef>
                <a:spcPts val="0"/>
              </a:spcBef>
              <a:spcAft>
                <a:spcPts val="0"/>
              </a:spcAft>
              <a:buNone/>
            </a:pPr>
            <a:r>
              <a:rPr lang="en" sz="1200"/>
              <a:t>(Wisdom literature - or you could even call proverbs their own genre or subgenre of wisdom literature)</a:t>
            </a:r>
            <a:endParaRPr sz="1200"/>
          </a:p>
          <a:p>
            <a:pPr indent="-323850" lvl="0" marL="457200" rtl="0" algn="l">
              <a:spcBef>
                <a:spcPts val="0"/>
              </a:spcBef>
              <a:spcAft>
                <a:spcPts val="0"/>
              </a:spcAft>
              <a:buSzPts val="1500"/>
              <a:buChar char="●"/>
            </a:pPr>
            <a:r>
              <a:rPr lang="en" sz="1200"/>
              <a:t>Does what verse 3 says </a:t>
            </a:r>
            <a:r>
              <a:rPr i="1" lang="en" sz="1200"/>
              <a:t>always</a:t>
            </a:r>
            <a:r>
              <a:rPr lang="en" sz="1200"/>
              <a:t> happen in life?</a:t>
            </a:r>
            <a:endParaRPr sz="1200"/>
          </a:p>
          <a:p>
            <a:pPr indent="0" lvl="0" marL="457200" rtl="0" algn="l">
              <a:spcBef>
                <a:spcPts val="0"/>
              </a:spcBef>
              <a:spcAft>
                <a:spcPts val="0"/>
              </a:spcAft>
              <a:buNone/>
            </a:pPr>
            <a:r>
              <a:rPr lang="en" sz="1200"/>
              <a:t>(Proverbs are wise saying that describe what is </a:t>
            </a:r>
            <a:r>
              <a:rPr i="1" lang="en" sz="1200"/>
              <a:t>generally</a:t>
            </a:r>
            <a:r>
              <a:rPr lang="en" sz="1200"/>
              <a:t> true but may not necessarily be promises)</a:t>
            </a:r>
            <a:endParaRPr sz="12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1d8c8a7592_0_5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1d8c8a7592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1"/>
                </a:solidFill>
              </a:rPr>
              <a:t>Say:	</a:t>
            </a:r>
            <a:endParaRPr b="1" sz="1200">
              <a:solidFill>
                <a:schemeClr val="dk1"/>
              </a:solidFill>
            </a:endParaRPr>
          </a:p>
          <a:p>
            <a:pPr indent="-323850" lvl="0" marL="457200" rtl="0" algn="l">
              <a:spcBef>
                <a:spcPts val="0"/>
              </a:spcBef>
              <a:spcAft>
                <a:spcPts val="0"/>
              </a:spcAft>
              <a:buClr>
                <a:schemeClr val="dk1"/>
              </a:buClr>
              <a:buSzPts val="1500"/>
              <a:buChar char="-"/>
            </a:pPr>
            <a:r>
              <a:rPr lang="en" sz="1200">
                <a:solidFill>
                  <a:schemeClr val="dk1"/>
                </a:solidFill>
              </a:rPr>
              <a:t>Wisdom literature is another main category or genre in the Bible.</a:t>
            </a:r>
            <a:endParaRPr sz="1200">
              <a:solidFill>
                <a:schemeClr val="dk1"/>
              </a:solidFill>
            </a:endParaRPr>
          </a:p>
          <a:p>
            <a:pPr indent="-323850" lvl="0" marL="457200" rtl="0" algn="l">
              <a:spcBef>
                <a:spcPts val="0"/>
              </a:spcBef>
              <a:spcAft>
                <a:spcPts val="0"/>
              </a:spcAft>
              <a:buClr>
                <a:schemeClr val="dk1"/>
              </a:buClr>
              <a:buSzPts val="1500"/>
              <a:buChar char="-"/>
            </a:pPr>
            <a:r>
              <a:rPr lang="en" sz="1200">
                <a:solidFill>
                  <a:schemeClr val="dk1"/>
                </a:solidFill>
              </a:rPr>
              <a:t>It can often be poetic or picturesque in nature.</a:t>
            </a:r>
            <a:endParaRPr sz="1200">
              <a:solidFill>
                <a:schemeClr val="dk1"/>
              </a:solidFill>
            </a:endParaRPr>
          </a:p>
          <a:p>
            <a:pPr indent="-323850" lvl="0" marL="457200" rtl="0" algn="l">
              <a:spcBef>
                <a:spcPts val="0"/>
              </a:spcBef>
              <a:spcAft>
                <a:spcPts val="0"/>
              </a:spcAft>
              <a:buClr>
                <a:schemeClr val="dk1"/>
              </a:buClr>
              <a:buSzPts val="1500"/>
              <a:buChar char="-"/>
            </a:pPr>
            <a:r>
              <a:rPr lang="en" sz="1200">
                <a:solidFill>
                  <a:schemeClr val="dk1"/>
                </a:solidFill>
              </a:rPr>
              <a:t>It can include really practical wisdom, like in Proverbs, and it can include more speculative, big-picture writings like Job and Ecclesiastes.</a:t>
            </a:r>
            <a:endParaRPr sz="1200">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1d8c8a7592_0_6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1d8c8a7592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1"/>
                </a:solidFill>
              </a:rPr>
              <a:t>Say:	</a:t>
            </a:r>
            <a:r>
              <a:rPr lang="en" sz="1200">
                <a:solidFill>
                  <a:schemeClr val="dk1"/>
                </a:solidFill>
              </a:rPr>
              <a:t>The last genre we’ll talk today about is </a:t>
            </a:r>
            <a:r>
              <a:rPr lang="en" sz="1200" u="sng">
                <a:solidFill>
                  <a:schemeClr val="dk1"/>
                </a:solidFill>
              </a:rPr>
              <a:t>prophecy</a:t>
            </a:r>
            <a:r>
              <a:rPr lang="en" sz="1200">
                <a:solidFill>
                  <a:schemeClr val="dk1"/>
                </a:solidFill>
              </a:rPr>
              <a:t>.</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b="1" lang="en" sz="1200">
                <a:solidFill>
                  <a:schemeClr val="dk1"/>
                </a:solidFill>
              </a:rPr>
              <a:t>Ask:</a:t>
            </a:r>
            <a:r>
              <a:rPr lang="en" sz="1200">
                <a:solidFill>
                  <a:schemeClr val="dk1"/>
                </a:solidFill>
              </a:rPr>
              <a:t>	Can you think of examples of prophecy in the Bible?</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b="1" lang="en" sz="1200">
                <a:solidFill>
                  <a:schemeClr val="dk1"/>
                </a:solidFill>
              </a:rPr>
              <a:t>Say:	</a:t>
            </a:r>
            <a:endParaRPr b="1" sz="1200">
              <a:solidFill>
                <a:schemeClr val="dk1"/>
              </a:solidFill>
            </a:endParaRPr>
          </a:p>
          <a:p>
            <a:pPr indent="-323850" lvl="0" marL="457200" rtl="0" algn="l">
              <a:spcBef>
                <a:spcPts val="0"/>
              </a:spcBef>
              <a:spcAft>
                <a:spcPts val="0"/>
              </a:spcAft>
              <a:buClr>
                <a:schemeClr val="dk1"/>
              </a:buClr>
              <a:buSzPts val="1500"/>
              <a:buChar char="-"/>
            </a:pPr>
            <a:r>
              <a:rPr lang="en" sz="1200">
                <a:solidFill>
                  <a:schemeClr val="dk1"/>
                </a:solidFill>
              </a:rPr>
              <a:t>One definition of prophecy could be “Giving God’s message to people.”</a:t>
            </a:r>
            <a:endParaRPr sz="1200">
              <a:solidFill>
                <a:schemeClr val="dk1"/>
              </a:solidFill>
            </a:endParaRPr>
          </a:p>
          <a:p>
            <a:pPr indent="-323850" lvl="0" marL="457200" rtl="0" algn="l">
              <a:spcBef>
                <a:spcPts val="0"/>
              </a:spcBef>
              <a:spcAft>
                <a:spcPts val="0"/>
              </a:spcAft>
              <a:buClr>
                <a:schemeClr val="dk1"/>
              </a:buClr>
              <a:buSzPts val="1500"/>
              <a:buChar char="-"/>
            </a:pPr>
            <a:r>
              <a:rPr lang="en" sz="1200">
                <a:solidFill>
                  <a:schemeClr val="dk1"/>
                </a:solidFill>
              </a:rPr>
              <a:t>It can include </a:t>
            </a:r>
            <a:r>
              <a:rPr b="1" lang="en" sz="1200">
                <a:solidFill>
                  <a:schemeClr val="dk1"/>
                </a:solidFill>
              </a:rPr>
              <a:t>foretelling</a:t>
            </a:r>
            <a:r>
              <a:rPr lang="en" sz="1200">
                <a:solidFill>
                  <a:schemeClr val="dk1"/>
                </a:solidFill>
              </a:rPr>
              <a:t> God’s message about the future and </a:t>
            </a:r>
            <a:r>
              <a:rPr b="1" lang="en" sz="1200">
                <a:solidFill>
                  <a:schemeClr val="dk1"/>
                </a:solidFill>
              </a:rPr>
              <a:t>forth-telling</a:t>
            </a:r>
            <a:r>
              <a:rPr lang="en" sz="1200">
                <a:solidFill>
                  <a:schemeClr val="dk1"/>
                </a:solidFill>
              </a:rPr>
              <a:t> God’s message for the time it was spoken (like warnings, etc.)</a:t>
            </a:r>
            <a:endParaRPr sz="1200">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1d8c8a7592_0_6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1d8c8a7592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1"/>
                </a:solidFill>
              </a:rPr>
              <a:t>Say:</a:t>
            </a:r>
            <a:endParaRPr b="1" sz="1200">
              <a:solidFill>
                <a:schemeClr val="dk1"/>
              </a:solidFill>
            </a:endParaRPr>
          </a:p>
          <a:p>
            <a:pPr indent="-323850" lvl="0" marL="457200" rtl="0" algn="l">
              <a:spcBef>
                <a:spcPts val="0"/>
              </a:spcBef>
              <a:spcAft>
                <a:spcPts val="0"/>
              </a:spcAft>
              <a:buClr>
                <a:schemeClr val="dk1"/>
              </a:buClr>
              <a:buSzPts val="1500"/>
              <a:buChar char="-"/>
            </a:pPr>
            <a:r>
              <a:rPr lang="en" sz="1200">
                <a:solidFill>
                  <a:schemeClr val="dk1"/>
                </a:solidFill>
              </a:rPr>
              <a:t>There are other genres too like lists, genealogies, etc.</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323850" lvl="0" marL="457200" rtl="0" algn="l">
              <a:spcBef>
                <a:spcPts val="0"/>
              </a:spcBef>
              <a:spcAft>
                <a:spcPts val="0"/>
              </a:spcAft>
              <a:buClr>
                <a:schemeClr val="dk1"/>
              </a:buClr>
              <a:buSzPts val="1500"/>
              <a:buChar char="-"/>
            </a:pPr>
            <a:r>
              <a:rPr lang="en" sz="1200">
                <a:solidFill>
                  <a:schemeClr val="dk1"/>
                </a:solidFill>
              </a:rPr>
              <a:t>Here are a couple other notes to think about…</a:t>
            </a:r>
            <a:endParaRPr sz="1200">
              <a:solidFill>
                <a:schemeClr val="dk1"/>
              </a:solidFill>
            </a:endParaRPr>
          </a:p>
          <a:p>
            <a:pPr indent="-323850" lvl="1" marL="914400" rtl="0" algn="l">
              <a:spcBef>
                <a:spcPts val="0"/>
              </a:spcBef>
              <a:spcAft>
                <a:spcPts val="0"/>
              </a:spcAft>
              <a:buClr>
                <a:schemeClr val="dk1"/>
              </a:buClr>
              <a:buSzPts val="1500"/>
              <a:buChar char="-"/>
            </a:pPr>
            <a:r>
              <a:rPr lang="en" sz="1200">
                <a:solidFill>
                  <a:schemeClr val="dk1"/>
                </a:solidFill>
              </a:rPr>
              <a:t>Realize that often verses or sections of the Bible can be or have more than one genre.</a:t>
            </a:r>
            <a:endParaRPr sz="1200">
              <a:solidFill>
                <a:schemeClr val="dk1"/>
              </a:solidFill>
            </a:endParaRPr>
          </a:p>
          <a:p>
            <a:pPr indent="-323850" lvl="1" marL="914400" rtl="0" algn="l">
              <a:spcBef>
                <a:spcPts val="0"/>
              </a:spcBef>
              <a:spcAft>
                <a:spcPts val="0"/>
              </a:spcAft>
              <a:buClr>
                <a:schemeClr val="dk1"/>
              </a:buClr>
              <a:buSzPts val="1500"/>
              <a:buChar char="-"/>
            </a:pPr>
            <a:r>
              <a:rPr lang="en" sz="1200">
                <a:solidFill>
                  <a:schemeClr val="dk1"/>
                </a:solidFill>
              </a:rPr>
              <a:t>And, regardless of the main genre, look for figures of speech, like metaphor or </a:t>
            </a:r>
            <a:r>
              <a:rPr lang="en" sz="1200">
                <a:solidFill>
                  <a:schemeClr val="dk1"/>
                </a:solidFill>
              </a:rPr>
              <a:t>hyperbole</a:t>
            </a:r>
            <a:r>
              <a:rPr lang="en" sz="1200">
                <a:solidFill>
                  <a:schemeClr val="dk1"/>
                </a:solidFill>
              </a:rPr>
              <a:t>. </a:t>
            </a:r>
            <a:endParaRPr sz="1200">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1d8c8a7592_0_12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1d8c8a7592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1"/>
                </a:solidFill>
              </a:rPr>
              <a:t>Students practice:</a:t>
            </a:r>
            <a:endParaRPr b="1" sz="1200">
              <a:solidFill>
                <a:schemeClr val="dk1"/>
              </a:solidFill>
            </a:endParaRPr>
          </a:p>
          <a:p>
            <a:pPr indent="0" lvl="0" marL="0" rtl="0" algn="l">
              <a:spcBef>
                <a:spcPts val="0"/>
              </a:spcBef>
              <a:spcAft>
                <a:spcPts val="0"/>
              </a:spcAft>
              <a:buNone/>
            </a:pPr>
            <a:r>
              <a:rPr lang="en" sz="1200">
                <a:solidFill>
                  <a:schemeClr val="dk1"/>
                </a:solidFill>
              </a:rPr>
              <a:t>On their own, or in pairs, have students spend maybe 5 minutes to practice doing this step of interpretation using that section of their handout on page 12.</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b="1" lang="en" sz="1200">
                <a:solidFill>
                  <a:schemeClr val="dk1"/>
                </a:solidFill>
              </a:rPr>
              <a:t>Then have volunteer share some things they came up with from their practice.</a:t>
            </a:r>
            <a:r>
              <a:rPr lang="en" sz="1200">
                <a:solidFill>
                  <a:schemeClr val="dk1"/>
                </a:solidFill>
              </a:rPr>
              <a:t> (And help gently correct or expand what was shared.)</a:t>
            </a:r>
            <a:endParaRPr sz="1200">
              <a:solidFill>
                <a:schemeClr val="dk1"/>
              </a:solidFill>
            </a:endParaRPr>
          </a:p>
          <a:p>
            <a:pPr indent="0" lvl="0" marL="0" rtl="0" algn="l">
              <a:spcBef>
                <a:spcPts val="0"/>
              </a:spcBef>
              <a:spcAft>
                <a:spcPts val="0"/>
              </a:spcAft>
              <a:buNone/>
            </a:pPr>
            <a:r>
              <a:t/>
            </a:r>
            <a:endParaRPr b="1">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1d8c8a7592_0_12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1d8c8a7592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rPr>
              <a:t>Ask:	</a:t>
            </a:r>
            <a:r>
              <a:rPr lang="en" sz="1200">
                <a:solidFill>
                  <a:schemeClr val="dk1"/>
                </a:solidFill>
              </a:rPr>
              <a:t>What was helpful about doing some of these things when studying a passage?</a:t>
            </a:r>
            <a:endParaRPr b="1" sz="1200">
              <a:solidFill>
                <a:schemeClr val="dk1"/>
              </a:solidFill>
            </a:endParaRPr>
          </a:p>
          <a:p>
            <a:pPr indent="0" lvl="0" marL="0" rtl="0" algn="l">
              <a:spcBef>
                <a:spcPts val="0"/>
              </a:spcBef>
              <a:spcAft>
                <a:spcPts val="0"/>
              </a:spcAft>
              <a:buClr>
                <a:schemeClr val="dk1"/>
              </a:buClr>
              <a:buSzPts val="1100"/>
              <a:buFont typeface="Arial"/>
              <a:buNone/>
            </a:pPr>
            <a:r>
              <a:t/>
            </a:r>
            <a:endParaRPr b="1" sz="1200">
              <a:solidFill>
                <a:schemeClr val="dk1"/>
              </a:solidFill>
            </a:endParaRPr>
          </a:p>
          <a:p>
            <a:pPr indent="0" lvl="0" marL="0" rtl="0" algn="l">
              <a:spcBef>
                <a:spcPts val="0"/>
              </a:spcBef>
              <a:spcAft>
                <a:spcPts val="0"/>
              </a:spcAft>
              <a:buClr>
                <a:schemeClr val="dk1"/>
              </a:buClr>
              <a:buSzPts val="1100"/>
              <a:buFont typeface="Arial"/>
              <a:buNone/>
            </a:pPr>
            <a:r>
              <a:rPr b="1" lang="en" sz="1200">
                <a:solidFill>
                  <a:schemeClr val="dk1"/>
                </a:solidFill>
              </a:rPr>
              <a:t>Say: </a:t>
            </a:r>
            <a:r>
              <a:rPr lang="en" sz="1200">
                <a:solidFill>
                  <a:schemeClr val="dk1"/>
                </a:solidFill>
              </a:rPr>
              <a:t>	Next week we’ll look at other things we can do to help understand what a passage means.</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None/>
            </a:pPr>
            <a:r>
              <a:rPr b="1" lang="en" sz="1200">
                <a:solidFill>
                  <a:schemeClr val="dk1"/>
                </a:solidFill>
              </a:rPr>
              <a:t>Close in prayer.</a:t>
            </a:r>
            <a:endParaRPr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1d8c8a7592_0_13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1d8c8a7592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1d8b96931d_0_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1d8b96931d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t>Ask:</a:t>
            </a:r>
            <a:endParaRPr b="1" sz="1200"/>
          </a:p>
          <a:p>
            <a:pPr indent="-323850" lvl="0" marL="457200" rtl="0" algn="l">
              <a:spcBef>
                <a:spcPts val="0"/>
              </a:spcBef>
              <a:spcAft>
                <a:spcPts val="0"/>
              </a:spcAft>
              <a:buSzPts val="1500"/>
              <a:buChar char="●"/>
            </a:pPr>
            <a:r>
              <a:rPr lang="en" sz="1200"/>
              <a:t>What are the three main steps for doing a Bible study? </a:t>
            </a:r>
            <a:r>
              <a:rPr i="1" lang="en" sz="1200"/>
              <a:t>(1. Observation - what do I see? 2. Interpretation - what does it mean? 3. Application - how does it apply to life?)</a:t>
            </a:r>
            <a:endParaRPr i="1" sz="1200"/>
          </a:p>
          <a:p>
            <a:pPr indent="-323850" lvl="0" marL="457200" rtl="0" algn="l">
              <a:spcBef>
                <a:spcPts val="0"/>
              </a:spcBef>
              <a:spcAft>
                <a:spcPts val="0"/>
              </a:spcAft>
              <a:buSzPts val="1500"/>
              <a:buChar char="●"/>
            </a:pPr>
            <a:r>
              <a:rPr lang="en" sz="1200"/>
              <a:t>What were some things we can do to help with the interpretation step that we’ve talked about so far?</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b="1" lang="en" sz="1200"/>
              <a:t>Say:</a:t>
            </a:r>
            <a:r>
              <a:rPr lang="en" sz="1200"/>
              <a:t>	Today we’re going to look at another thing you can do to help with the interpretation step...</a:t>
            </a:r>
            <a:endParaRPr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1d8b96931d_0_7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1d8b96931d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t>Have everyone open up to page 11 in their handout</a:t>
            </a:r>
            <a:endParaRPr b="1" sz="1200"/>
          </a:p>
          <a:p>
            <a:pPr indent="0" lvl="0" marL="0" rtl="0" algn="l">
              <a:spcBef>
                <a:spcPts val="0"/>
              </a:spcBef>
              <a:spcAft>
                <a:spcPts val="0"/>
              </a:spcAft>
              <a:buNone/>
            </a:pPr>
            <a:r>
              <a:t/>
            </a:r>
            <a:endParaRPr b="1" sz="1200"/>
          </a:p>
          <a:p>
            <a:pPr indent="0" lvl="0" marL="0" rtl="0" algn="l">
              <a:spcBef>
                <a:spcPts val="0"/>
              </a:spcBef>
              <a:spcAft>
                <a:spcPts val="0"/>
              </a:spcAft>
              <a:buNone/>
            </a:pPr>
            <a:r>
              <a:rPr b="1" lang="en" sz="1200"/>
              <a:t>Say:	</a:t>
            </a:r>
            <a:r>
              <a:rPr lang="en" sz="1200"/>
              <a:t>Another important part of interpretation is determining the </a:t>
            </a:r>
            <a:r>
              <a:rPr lang="en" sz="1200" u="sng"/>
              <a:t>genre</a:t>
            </a:r>
            <a:r>
              <a:rPr lang="en" sz="1200"/>
              <a:t>.</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b="1" lang="en" sz="1200"/>
              <a:t>Ask:</a:t>
            </a:r>
            <a:r>
              <a:rPr lang="en" sz="1200"/>
              <a:t>	What is genre?</a:t>
            </a:r>
            <a:endParaRPr sz="1200"/>
          </a:p>
          <a:p>
            <a:pPr indent="0" lvl="0" marL="0" rtl="0" algn="l">
              <a:spcBef>
                <a:spcPts val="0"/>
              </a:spcBef>
              <a:spcAft>
                <a:spcPts val="0"/>
              </a:spcAft>
              <a:buNone/>
            </a:pPr>
            <a:r>
              <a:t/>
            </a:r>
            <a:endParaRPr b="1"/>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1d8b96931d_0_6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1d8b96931d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t>Ask:</a:t>
            </a:r>
            <a:r>
              <a:rPr b="1" lang="en" sz="1200"/>
              <a:t>	</a:t>
            </a:r>
            <a:endParaRPr b="1" sz="1200"/>
          </a:p>
          <a:p>
            <a:pPr indent="-323850" lvl="0" marL="457200" rtl="0" algn="l">
              <a:spcBef>
                <a:spcPts val="0"/>
              </a:spcBef>
              <a:spcAft>
                <a:spcPts val="0"/>
              </a:spcAft>
              <a:buSzPts val="1500"/>
              <a:buChar char="●"/>
            </a:pPr>
            <a:r>
              <a:rPr lang="en" sz="1200"/>
              <a:t>What would you think if you read “the earth is square” in a science book?</a:t>
            </a:r>
            <a:endParaRPr sz="1200"/>
          </a:p>
          <a:p>
            <a:pPr indent="-323850" lvl="0" marL="457200" rtl="0" algn="l">
              <a:spcBef>
                <a:spcPts val="0"/>
              </a:spcBef>
              <a:spcAft>
                <a:spcPts val="0"/>
              </a:spcAft>
              <a:buSzPts val="1500"/>
              <a:buChar char="●"/>
            </a:pPr>
            <a:r>
              <a:rPr lang="en" sz="1200"/>
              <a:t>What would you think if you read it in a poem?</a:t>
            </a:r>
            <a:endParaRPr sz="1200"/>
          </a:p>
          <a:p>
            <a:pPr indent="-323850" lvl="0" marL="457200" rtl="0" algn="l">
              <a:spcBef>
                <a:spcPts val="0"/>
              </a:spcBef>
              <a:spcAft>
                <a:spcPts val="0"/>
              </a:spcAft>
              <a:buSzPts val="1500"/>
              <a:buChar char="●"/>
            </a:pPr>
            <a:r>
              <a:rPr lang="en" sz="1200"/>
              <a:t>How would knowing a movie was a fictional comedy or a non-fiction documentary make a difference in how you thought about it?</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b="1" lang="en" sz="1200"/>
              <a:t>Say:</a:t>
            </a:r>
            <a:r>
              <a:rPr lang="en" sz="1200"/>
              <a:t>	Understanding genre can also be important in understanding verses in the Bible properly too…</a:t>
            </a:r>
            <a:endParaRPr i="1">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1d8b96931d_0_6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1d8b96931d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t>Say:	</a:t>
            </a:r>
            <a:r>
              <a:rPr lang="en" sz="1200"/>
              <a:t>One genre in the Bible is </a:t>
            </a:r>
            <a:r>
              <a:rPr lang="en" sz="1200" u="sng"/>
              <a:t>narrative</a:t>
            </a:r>
            <a:r>
              <a:rPr lang="en" sz="1200"/>
              <a:t>.</a:t>
            </a:r>
            <a:endParaRPr sz="1200"/>
          </a:p>
          <a:p>
            <a:pPr indent="0" lvl="0" marL="0" rtl="0" algn="l">
              <a:spcBef>
                <a:spcPts val="0"/>
              </a:spcBef>
              <a:spcAft>
                <a:spcPts val="0"/>
              </a:spcAft>
              <a:buNone/>
            </a:pPr>
            <a:r>
              <a:t/>
            </a:r>
            <a:endParaRPr b="1" sz="1200"/>
          </a:p>
          <a:p>
            <a:pPr indent="0" lvl="0" marL="0" rtl="0" algn="l">
              <a:spcBef>
                <a:spcPts val="0"/>
              </a:spcBef>
              <a:spcAft>
                <a:spcPts val="0"/>
              </a:spcAft>
              <a:buNone/>
            </a:pPr>
            <a:r>
              <a:rPr b="1" lang="en" sz="1200"/>
              <a:t>Ask:</a:t>
            </a:r>
            <a:r>
              <a:rPr lang="en" sz="1200"/>
              <a:t>	</a:t>
            </a:r>
            <a:endParaRPr sz="1200"/>
          </a:p>
          <a:p>
            <a:pPr indent="-323850" lvl="0" marL="457200" rtl="0" algn="l">
              <a:spcBef>
                <a:spcPts val="0"/>
              </a:spcBef>
              <a:spcAft>
                <a:spcPts val="0"/>
              </a:spcAft>
              <a:buSzPts val="1500"/>
              <a:buChar char="●"/>
            </a:pPr>
            <a:r>
              <a:rPr lang="en" sz="1200"/>
              <a:t>What is a narrative?</a:t>
            </a:r>
            <a:endParaRPr sz="1200"/>
          </a:p>
          <a:p>
            <a:pPr indent="0" lvl="0" marL="457200" rtl="0" algn="l">
              <a:spcBef>
                <a:spcPts val="0"/>
              </a:spcBef>
              <a:spcAft>
                <a:spcPts val="0"/>
              </a:spcAft>
              <a:buNone/>
            </a:pPr>
            <a:r>
              <a:rPr i="1" lang="en" sz="1200"/>
              <a:t>(a story or a recounting of events. It could be a biography, autobiography, history, or something like that.)</a:t>
            </a:r>
            <a:endParaRPr i="1" sz="1200"/>
          </a:p>
          <a:p>
            <a:pPr indent="-323850" lvl="0" marL="457200" rtl="0" algn="l">
              <a:spcBef>
                <a:spcPts val="0"/>
              </a:spcBef>
              <a:spcAft>
                <a:spcPts val="0"/>
              </a:spcAft>
              <a:buSzPts val="1500"/>
              <a:buChar char="●"/>
            </a:pPr>
            <a:r>
              <a:rPr lang="en" sz="1200"/>
              <a:t>What is an example of a narrative account in the Bible?</a:t>
            </a:r>
            <a:endParaRPr sz="1200"/>
          </a:p>
          <a:p>
            <a:pPr indent="0" lvl="0" marL="457200" rtl="0" algn="l">
              <a:spcBef>
                <a:spcPts val="0"/>
              </a:spcBef>
              <a:spcAft>
                <a:spcPts val="0"/>
              </a:spcAft>
              <a:buNone/>
            </a:pPr>
            <a:r>
              <a:rPr i="1" lang="en" sz="1200"/>
              <a:t>(Have teens share examples and/or find an example or two in the Bible)</a:t>
            </a:r>
            <a:endParaRPr i="1" sz="1200"/>
          </a:p>
          <a:p>
            <a:pPr indent="0" lvl="0" marL="0" rtl="0" algn="l">
              <a:spcBef>
                <a:spcPts val="0"/>
              </a:spcBef>
              <a:spcAft>
                <a:spcPts val="0"/>
              </a:spcAft>
              <a:buNone/>
            </a:pPr>
            <a:r>
              <a:t/>
            </a:r>
            <a:endParaRPr b="1"/>
          </a:p>
          <a:p>
            <a:pPr indent="0" lvl="0" marL="0" rtl="0" algn="l">
              <a:spcBef>
                <a:spcPts val="0"/>
              </a:spcBef>
              <a:spcAft>
                <a:spcPts val="0"/>
              </a:spcAft>
              <a:buNone/>
            </a:pPr>
            <a:r>
              <a:rPr b="1" lang="en" sz="1200"/>
              <a:t>Say:</a:t>
            </a:r>
            <a:r>
              <a:rPr lang="en" sz="1200"/>
              <a:t>	We can generally assume a narrative in the Bible is recounting history, unless it is part of a story someone in the Bible is telling - such as Jesus’ parables - in which it may or may not be an historical account.</a:t>
            </a:r>
            <a:endParaRPr sz="1200"/>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1d8c8a7592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1d8c8a759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t>Ask:</a:t>
            </a:r>
            <a:r>
              <a:rPr lang="en" sz="1200"/>
              <a:t>	What is dialogue?</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b="1" lang="en" sz="1200"/>
              <a:t>Have teens find an example or two of dialogue in the Bible.</a:t>
            </a:r>
            <a:endParaRPr b="1" sz="1200"/>
          </a:p>
          <a:p>
            <a:pPr indent="0" lvl="0" marL="0" rtl="0" algn="l">
              <a:spcBef>
                <a:spcPts val="0"/>
              </a:spcBef>
              <a:spcAft>
                <a:spcPts val="0"/>
              </a:spcAft>
              <a:buNone/>
            </a:pPr>
            <a:r>
              <a:t/>
            </a:r>
            <a:endParaRPr sz="1200"/>
          </a:p>
          <a:p>
            <a:pPr indent="0" lvl="0" marL="0" rtl="0" algn="l">
              <a:spcBef>
                <a:spcPts val="0"/>
              </a:spcBef>
              <a:spcAft>
                <a:spcPts val="0"/>
              </a:spcAft>
              <a:buNone/>
            </a:pPr>
            <a:r>
              <a:rPr b="1" lang="en" sz="1200"/>
              <a:t>Ask: 	</a:t>
            </a:r>
            <a:r>
              <a:rPr lang="en" sz="1200"/>
              <a:t>Just because someone says something in the Bible, does it mean the things they say are correct?</a:t>
            </a:r>
            <a:endParaRPr sz="1200"/>
          </a:p>
          <a:p>
            <a:pPr indent="0" lvl="0" marL="0" rtl="0" algn="l">
              <a:spcBef>
                <a:spcPts val="0"/>
              </a:spcBef>
              <a:spcAft>
                <a:spcPts val="0"/>
              </a:spcAft>
              <a:buNone/>
            </a:pPr>
            <a:r>
              <a:rPr i="1" lang="en" sz="1200"/>
              <a:t>(We can assume it is what the people said, but we should consider the speaker to help determine if it is true - for instance, the devil is quoted in the Bible.)</a:t>
            </a:r>
            <a:endParaRPr i="1" sz="1200"/>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1d8c8a7592_0_2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1d8c8a7592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1"/>
                </a:solidFill>
              </a:rPr>
              <a:t>Say:	</a:t>
            </a:r>
            <a:endParaRPr b="1" sz="1200">
              <a:solidFill>
                <a:schemeClr val="dk1"/>
              </a:solidFill>
            </a:endParaRPr>
          </a:p>
          <a:p>
            <a:pPr indent="-323850" lvl="0" marL="457200" rtl="0" algn="l">
              <a:spcBef>
                <a:spcPts val="0"/>
              </a:spcBef>
              <a:spcAft>
                <a:spcPts val="0"/>
              </a:spcAft>
              <a:buSzPts val="1500"/>
              <a:buChar char="-"/>
            </a:pPr>
            <a:r>
              <a:rPr lang="en" sz="1200">
                <a:solidFill>
                  <a:schemeClr val="dk1"/>
                </a:solidFill>
              </a:rPr>
              <a:t>A lot of the Bible contains </a:t>
            </a:r>
            <a:r>
              <a:rPr lang="en" sz="1200" u="sng">
                <a:solidFill>
                  <a:schemeClr val="dk1"/>
                </a:solidFill>
              </a:rPr>
              <a:t>instruction</a:t>
            </a:r>
            <a:r>
              <a:rPr lang="en" sz="1200">
                <a:solidFill>
                  <a:schemeClr val="dk1"/>
                </a:solidFill>
              </a:rPr>
              <a:t>, or teaching.</a:t>
            </a:r>
            <a:endParaRPr sz="1200">
              <a:solidFill>
                <a:schemeClr val="dk1"/>
              </a:solidFill>
            </a:endParaRPr>
          </a:p>
          <a:p>
            <a:pPr indent="-323850" lvl="0" marL="457200" rtl="0" algn="l">
              <a:spcBef>
                <a:spcPts val="0"/>
              </a:spcBef>
              <a:spcAft>
                <a:spcPts val="0"/>
              </a:spcAft>
              <a:buClr>
                <a:schemeClr val="dk1"/>
              </a:buClr>
              <a:buSzPts val="1500"/>
              <a:buChar char="-"/>
            </a:pPr>
            <a:r>
              <a:rPr lang="en" sz="1200">
                <a:solidFill>
                  <a:schemeClr val="dk1"/>
                </a:solidFill>
              </a:rPr>
              <a:t>Often, teaching should be taken literally.</a:t>
            </a:r>
            <a:endParaRPr sz="1200">
              <a:solidFill>
                <a:schemeClr val="dk1"/>
              </a:solidFill>
            </a:endParaRPr>
          </a:p>
          <a:p>
            <a:pPr indent="-323850" lvl="0" marL="457200" rtl="0" algn="l">
              <a:spcBef>
                <a:spcPts val="0"/>
              </a:spcBef>
              <a:spcAft>
                <a:spcPts val="0"/>
              </a:spcAft>
              <a:buClr>
                <a:schemeClr val="dk1"/>
              </a:buClr>
              <a:buSzPts val="1500"/>
              <a:buChar char="-"/>
            </a:pPr>
            <a:r>
              <a:rPr lang="en" sz="1200">
                <a:solidFill>
                  <a:schemeClr val="dk1"/>
                </a:solidFill>
              </a:rPr>
              <a:t>But also look for figures of speech, like metaphors, hyperbole, etc.</a:t>
            </a:r>
            <a:endParaRPr sz="1200">
              <a:solidFill>
                <a:schemeClr val="dk1"/>
              </a:solidFill>
            </a:endParaRPr>
          </a:p>
          <a:p>
            <a:pPr indent="0" lvl="0" marL="0" rtl="0" algn="l">
              <a:spcBef>
                <a:spcPts val="0"/>
              </a:spcBef>
              <a:spcAft>
                <a:spcPts val="0"/>
              </a:spcAft>
              <a:buNone/>
            </a:pPr>
            <a:r>
              <a:rPr lang="en" sz="1200">
                <a:solidFill>
                  <a:schemeClr val="dk1"/>
                </a:solidFill>
              </a:rPr>
              <a:t>	(Ask someone to explain what hyperbole is.)</a:t>
            </a:r>
            <a:endParaRPr sz="1200">
              <a:solidFill>
                <a:schemeClr val="dk1"/>
              </a:solidFill>
            </a:endParaRPr>
          </a:p>
          <a:p>
            <a:pPr indent="-323850" lvl="0" marL="457200" rtl="0" algn="l">
              <a:spcBef>
                <a:spcPts val="0"/>
              </a:spcBef>
              <a:spcAft>
                <a:spcPts val="0"/>
              </a:spcAft>
              <a:buClr>
                <a:schemeClr val="dk1"/>
              </a:buClr>
              <a:buSzPts val="1500"/>
              <a:buChar char="-"/>
            </a:pPr>
            <a:r>
              <a:rPr lang="en" sz="1200">
                <a:solidFill>
                  <a:schemeClr val="dk1"/>
                </a:solidFill>
              </a:rPr>
              <a:t>One type of instruction is </a:t>
            </a:r>
            <a:r>
              <a:rPr lang="en" sz="1200" u="sng">
                <a:solidFill>
                  <a:schemeClr val="dk1"/>
                </a:solidFill>
              </a:rPr>
              <a:t>law</a:t>
            </a:r>
            <a:r>
              <a:rPr lang="en" sz="1200">
                <a:solidFill>
                  <a:schemeClr val="dk1"/>
                </a:solidFill>
              </a:rPr>
              <a:t> - like the laws given in the Old Testament - which could also be considered it’s own type of genre.</a:t>
            </a:r>
            <a:endParaRPr sz="1200">
              <a:solidFill>
                <a:schemeClr val="dk1"/>
              </a:solidFill>
            </a:endParaRPr>
          </a:p>
          <a:p>
            <a:pPr indent="-323850" lvl="0" marL="457200" rtl="0" algn="l">
              <a:spcBef>
                <a:spcPts val="0"/>
              </a:spcBef>
              <a:spcAft>
                <a:spcPts val="0"/>
              </a:spcAft>
              <a:buClr>
                <a:schemeClr val="dk1"/>
              </a:buClr>
              <a:buSzPts val="1500"/>
              <a:buChar char="-"/>
            </a:pPr>
            <a:r>
              <a:rPr lang="en" sz="1200">
                <a:solidFill>
                  <a:schemeClr val="dk1"/>
                </a:solidFill>
              </a:rPr>
              <a:t>Another type of instruction uses </a:t>
            </a:r>
            <a:r>
              <a:rPr lang="en" sz="1200" u="sng">
                <a:solidFill>
                  <a:schemeClr val="dk1"/>
                </a:solidFill>
              </a:rPr>
              <a:t>parables</a:t>
            </a:r>
            <a:r>
              <a:rPr lang="en" sz="1200">
                <a:solidFill>
                  <a:schemeClr val="dk1"/>
                </a:solidFill>
              </a:rPr>
              <a:t> - which could also be considered its own type of genre. In parables, many Bible scholars think it is best to look for the main point. And if you look in the context sometimes Jesus explains the parable.</a:t>
            </a:r>
            <a:endParaRPr sz="1200">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1d8c8a7592_0_3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1d8c8a7592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t>Have someone read Psalm 23:1-2 (while everyone follows along)</a:t>
            </a:r>
            <a:endParaRPr b="1" sz="1200"/>
          </a:p>
          <a:p>
            <a:pPr indent="0" lvl="0" marL="0" rtl="0" algn="l">
              <a:spcBef>
                <a:spcPts val="0"/>
              </a:spcBef>
              <a:spcAft>
                <a:spcPts val="0"/>
              </a:spcAft>
              <a:buNone/>
            </a:pPr>
            <a:r>
              <a:t/>
            </a:r>
            <a:endParaRPr b="1" sz="1200"/>
          </a:p>
          <a:p>
            <a:pPr indent="0" lvl="0" marL="0" rtl="0" algn="l">
              <a:spcBef>
                <a:spcPts val="0"/>
              </a:spcBef>
              <a:spcAft>
                <a:spcPts val="0"/>
              </a:spcAft>
              <a:buNone/>
            </a:pPr>
            <a:r>
              <a:rPr b="1" lang="en" sz="1200"/>
              <a:t>Ask:	</a:t>
            </a:r>
            <a:endParaRPr b="1" sz="1200"/>
          </a:p>
          <a:p>
            <a:pPr indent="-323850" lvl="0" marL="457200" rtl="0" algn="l">
              <a:spcBef>
                <a:spcPts val="0"/>
              </a:spcBef>
              <a:spcAft>
                <a:spcPts val="0"/>
              </a:spcAft>
              <a:buSzPts val="1500"/>
              <a:buChar char="●"/>
            </a:pPr>
            <a:r>
              <a:rPr lang="en" sz="1200"/>
              <a:t>Does anyone know what type of genre this is?</a:t>
            </a:r>
            <a:endParaRPr sz="1200"/>
          </a:p>
          <a:p>
            <a:pPr indent="457200" lvl="0" marL="0" rtl="0" algn="l">
              <a:spcBef>
                <a:spcPts val="0"/>
              </a:spcBef>
              <a:spcAft>
                <a:spcPts val="0"/>
              </a:spcAft>
              <a:buNone/>
            </a:pPr>
            <a:r>
              <a:rPr i="1" lang="en" sz="1200"/>
              <a:t>(Poetry)</a:t>
            </a:r>
            <a:endParaRPr i="1" sz="1200"/>
          </a:p>
          <a:p>
            <a:pPr indent="-323850" lvl="0" marL="457200" rtl="0" algn="l">
              <a:spcBef>
                <a:spcPts val="0"/>
              </a:spcBef>
              <a:spcAft>
                <a:spcPts val="0"/>
              </a:spcAft>
              <a:buSzPts val="1500"/>
              <a:buChar char="●"/>
            </a:pPr>
            <a:r>
              <a:rPr lang="en" sz="1200"/>
              <a:t>Is God literally a shepherd?</a:t>
            </a:r>
            <a:endParaRPr sz="1200"/>
          </a:p>
          <a:p>
            <a:pPr indent="-323850" lvl="0" marL="457200" rtl="0" algn="l">
              <a:spcBef>
                <a:spcPts val="0"/>
              </a:spcBef>
              <a:spcAft>
                <a:spcPts val="0"/>
              </a:spcAft>
              <a:buSzPts val="1500"/>
              <a:buChar char="●"/>
            </a:pPr>
            <a:r>
              <a:rPr lang="en" sz="1200"/>
              <a:t>Are poetic passages less true?</a:t>
            </a:r>
            <a:endParaRPr sz="1200"/>
          </a:p>
          <a:p>
            <a:pPr indent="0" lvl="0" marL="457200" rtl="0" algn="l">
              <a:spcBef>
                <a:spcPts val="0"/>
              </a:spcBef>
              <a:spcAft>
                <a:spcPts val="0"/>
              </a:spcAft>
              <a:buNone/>
            </a:pPr>
            <a:r>
              <a:rPr lang="en" sz="1200"/>
              <a:t>(Being poetic doesn’t make something untrue. But poetry often uses metaphors or picture language to describe things or ideas in a more </a:t>
            </a:r>
            <a:r>
              <a:rPr lang="en" sz="1200"/>
              <a:t>symbolic</a:t>
            </a:r>
            <a:r>
              <a:rPr lang="en" sz="1200"/>
              <a:t> way.)</a:t>
            </a:r>
            <a:endParaRPr sz="12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1d8c8a7592_0_4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1d8c8a7592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1"/>
                </a:solidFill>
              </a:rPr>
              <a:t>Say:	</a:t>
            </a:r>
            <a:r>
              <a:rPr lang="en" sz="1200">
                <a:solidFill>
                  <a:schemeClr val="dk1"/>
                </a:solidFill>
              </a:rPr>
              <a:t>A lot of passages in the Bible are poetry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b="1" lang="en" sz="1200">
                <a:solidFill>
                  <a:schemeClr val="dk1"/>
                </a:solidFill>
              </a:rPr>
              <a:t>Ask:</a:t>
            </a:r>
            <a:r>
              <a:rPr lang="en" sz="1200">
                <a:solidFill>
                  <a:schemeClr val="dk1"/>
                </a:solidFill>
              </a:rPr>
              <a:t>	Where are some places in the Bible with poetry?</a:t>
            </a:r>
            <a:endParaRPr sz="1200">
              <a:solidFill>
                <a:schemeClr val="dk1"/>
              </a:solidFill>
            </a:endParaRPr>
          </a:p>
          <a:p>
            <a:pPr indent="0" lvl="0" marL="457200" rtl="0" algn="l">
              <a:spcBef>
                <a:spcPts val="0"/>
              </a:spcBef>
              <a:spcAft>
                <a:spcPts val="0"/>
              </a:spcAft>
              <a:buNone/>
            </a:pPr>
            <a:r>
              <a:rPr i="1" lang="en" sz="1200">
                <a:solidFill>
                  <a:schemeClr val="dk1"/>
                </a:solidFill>
              </a:rPr>
              <a:t>(Job, Psalms, Proverbs, </a:t>
            </a:r>
            <a:r>
              <a:rPr i="1" lang="en" sz="1200">
                <a:solidFill>
                  <a:schemeClr val="dk1"/>
                </a:solidFill>
              </a:rPr>
              <a:t>Ecclesiastes</a:t>
            </a:r>
            <a:r>
              <a:rPr i="1" lang="en" sz="1200">
                <a:solidFill>
                  <a:schemeClr val="dk1"/>
                </a:solidFill>
              </a:rPr>
              <a:t>, and Song of Solomon are big ones, but there is poetry in other places too.)</a:t>
            </a:r>
            <a:endParaRPr i="1"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b="1" lang="en" sz="1200">
                <a:solidFill>
                  <a:schemeClr val="dk1"/>
                </a:solidFill>
              </a:rPr>
              <a:t>Say:</a:t>
            </a:r>
            <a:endParaRPr b="1" sz="1200">
              <a:solidFill>
                <a:schemeClr val="dk1"/>
              </a:solidFill>
            </a:endParaRPr>
          </a:p>
          <a:p>
            <a:pPr indent="-323850" lvl="0" marL="457200" rtl="0" algn="l">
              <a:spcBef>
                <a:spcPts val="0"/>
              </a:spcBef>
              <a:spcAft>
                <a:spcPts val="0"/>
              </a:spcAft>
              <a:buSzPts val="1500"/>
              <a:buChar char="-"/>
            </a:pPr>
            <a:r>
              <a:rPr lang="en" sz="1200">
                <a:solidFill>
                  <a:schemeClr val="dk1"/>
                </a:solidFill>
              </a:rPr>
              <a:t>Often times, Bible translations will use different indenting and spacing for poetic pieces, so you can look for that as a typical clue that it may be poetic.</a:t>
            </a:r>
            <a:endParaRPr sz="1200">
              <a:solidFill>
                <a:schemeClr val="dk1"/>
              </a:solidFill>
            </a:endParaRPr>
          </a:p>
          <a:p>
            <a:pPr indent="-323850" lvl="0" marL="457200" rtl="0" algn="l">
              <a:spcBef>
                <a:spcPts val="0"/>
              </a:spcBef>
              <a:spcAft>
                <a:spcPts val="0"/>
              </a:spcAft>
              <a:buSzPts val="1500"/>
              <a:buChar char="-"/>
            </a:pPr>
            <a:r>
              <a:rPr lang="en" sz="1200">
                <a:solidFill>
                  <a:schemeClr val="dk1"/>
                </a:solidFill>
              </a:rPr>
              <a:t>Hebrew poetry is not about rhyming...</a:t>
            </a:r>
            <a:endParaRPr sz="1200">
              <a:solidFill>
                <a:schemeClr val="dk1"/>
              </a:solidFill>
            </a:endParaRPr>
          </a:p>
          <a:p>
            <a:pPr indent="-323850" lvl="0" marL="457200" rtl="0" algn="l">
              <a:spcBef>
                <a:spcPts val="0"/>
              </a:spcBef>
              <a:spcAft>
                <a:spcPts val="0"/>
              </a:spcAft>
              <a:buSzPts val="1500"/>
              <a:buChar char="-"/>
            </a:pPr>
            <a:r>
              <a:rPr lang="en" sz="1200">
                <a:solidFill>
                  <a:schemeClr val="dk1"/>
                </a:solidFill>
              </a:rPr>
              <a:t>In Hebrew poetry, one of the big things that often is used is parallelism. Often two or more lines say very similar things, or opposite things, or one line continues the thought of the next.</a:t>
            </a:r>
            <a:endParaRPr sz="1200">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992767"/>
            <a:ext cx="8520600" cy="27369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3778833"/>
            <a:ext cx="8520600" cy="1056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474833"/>
            <a:ext cx="8520600" cy="26181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4202967"/>
            <a:ext cx="8520600" cy="17343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867800"/>
            <a:ext cx="8520600" cy="11223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740800"/>
            <a:ext cx="2808000" cy="1007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852800"/>
            <a:ext cx="2808000" cy="42393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600200"/>
            <a:ext cx="6367800" cy="54543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644233"/>
            <a:ext cx="4045200" cy="19764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3737433"/>
            <a:ext cx="4045200" cy="16467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965433"/>
            <a:ext cx="3837000" cy="49269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5640767"/>
            <a:ext cx="5998800" cy="8067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9137654" cy="6858000"/>
          </a:xfrm>
          <a:prstGeom prst="rect">
            <a:avLst/>
          </a:prstGeom>
          <a:noFill/>
          <a:ln>
            <a:noFill/>
          </a:ln>
        </p:spPr>
      </p:pic>
      <p:sp>
        <p:nvSpPr>
          <p:cNvPr id="55" name="Google Shape;55;p13"/>
          <p:cNvSpPr txBox="1"/>
          <p:nvPr/>
        </p:nvSpPr>
        <p:spPr>
          <a:xfrm>
            <a:off x="152075" y="91925"/>
            <a:ext cx="5090700" cy="175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0">
                <a:solidFill>
                  <a:srgbClr val="FFFFFF"/>
                </a:solidFill>
              </a:rPr>
              <a:t>Bible Study</a:t>
            </a:r>
            <a:endParaRPr b="1" sz="6000">
              <a:solidFill>
                <a:srgbClr val="FFFFFF"/>
              </a:solidFill>
            </a:endParaRPr>
          </a:p>
          <a:p>
            <a:pPr indent="0" lvl="0" marL="0" rtl="0" algn="l">
              <a:spcBef>
                <a:spcPts val="0"/>
              </a:spcBef>
              <a:spcAft>
                <a:spcPts val="0"/>
              </a:spcAft>
              <a:buNone/>
            </a:pPr>
            <a:r>
              <a:rPr b="1" lang="en" sz="6000">
                <a:solidFill>
                  <a:srgbClr val="FFFFFF"/>
                </a:solidFill>
              </a:rPr>
              <a:t>Week 4</a:t>
            </a:r>
            <a:endParaRPr b="1" sz="6000">
              <a:solidFill>
                <a:srgbClr val="FFFFFF"/>
              </a:solidFill>
            </a:endParaRPr>
          </a:p>
          <a:p>
            <a:pPr indent="0" lvl="0" marL="0" rtl="0" algn="l">
              <a:spcBef>
                <a:spcPts val="0"/>
              </a:spcBef>
              <a:spcAft>
                <a:spcPts val="0"/>
              </a:spcAft>
              <a:buNone/>
            </a:pPr>
            <a:r>
              <a:t/>
            </a:r>
            <a:endParaRPr b="1" sz="6000">
              <a:solidFill>
                <a:srgbClr val="FF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pic>
        <p:nvPicPr>
          <p:cNvPr id="108" name="Google Shape;108;p22"/>
          <p:cNvPicPr preferRelativeResize="0"/>
          <p:nvPr/>
        </p:nvPicPr>
        <p:blipFill rotWithShape="1">
          <a:blip r:embed="rId3">
            <a:alphaModFix/>
          </a:blip>
          <a:srcRect b="0" l="0" r="14030" t="0"/>
          <a:stretch/>
        </p:blipFill>
        <p:spPr>
          <a:xfrm>
            <a:off x="0" y="0"/>
            <a:ext cx="9144000" cy="6858000"/>
          </a:xfrm>
          <a:prstGeom prst="rect">
            <a:avLst/>
          </a:prstGeom>
          <a:noFill/>
          <a:ln>
            <a:noFill/>
          </a:ln>
        </p:spPr>
      </p:pic>
      <p:sp>
        <p:nvSpPr>
          <p:cNvPr id="109" name="Google Shape;109;p22"/>
          <p:cNvSpPr txBox="1"/>
          <p:nvPr/>
        </p:nvSpPr>
        <p:spPr>
          <a:xfrm>
            <a:off x="441450" y="1814525"/>
            <a:ext cx="8261100" cy="122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6000">
                <a:solidFill>
                  <a:srgbClr val="FFFFFF"/>
                </a:solidFill>
              </a:rPr>
              <a:t>Psalm 19:1-3</a:t>
            </a:r>
            <a:endParaRPr b="1" sz="6000">
              <a:solidFill>
                <a:srgbClr val="FFFFF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id="114" name="Google Shape;114;p23"/>
          <p:cNvPicPr preferRelativeResize="0"/>
          <p:nvPr/>
        </p:nvPicPr>
        <p:blipFill rotWithShape="1">
          <a:blip r:embed="rId3">
            <a:alphaModFix/>
          </a:blip>
          <a:srcRect b="0" l="0" r="14030" t="0"/>
          <a:stretch/>
        </p:blipFill>
        <p:spPr>
          <a:xfrm>
            <a:off x="0" y="0"/>
            <a:ext cx="9144000" cy="6858000"/>
          </a:xfrm>
          <a:prstGeom prst="rect">
            <a:avLst/>
          </a:prstGeom>
          <a:noFill/>
          <a:ln>
            <a:noFill/>
          </a:ln>
        </p:spPr>
      </p:pic>
      <p:sp>
        <p:nvSpPr>
          <p:cNvPr id="115" name="Google Shape;115;p23"/>
          <p:cNvSpPr txBox="1"/>
          <p:nvPr/>
        </p:nvSpPr>
        <p:spPr>
          <a:xfrm>
            <a:off x="441450" y="1814525"/>
            <a:ext cx="8261100" cy="122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6000">
                <a:solidFill>
                  <a:srgbClr val="FFFFFF"/>
                </a:solidFill>
              </a:rPr>
              <a:t>Proverbs 10:1-3</a:t>
            </a:r>
            <a:endParaRPr b="1" sz="6000">
              <a:solidFill>
                <a:srgbClr val="FFFF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pic>
        <p:nvPicPr>
          <p:cNvPr id="120" name="Google Shape;120;p24"/>
          <p:cNvPicPr preferRelativeResize="0"/>
          <p:nvPr/>
        </p:nvPicPr>
        <p:blipFill>
          <a:blip r:embed="rId3">
            <a:alphaModFix/>
          </a:blip>
          <a:stretch>
            <a:fillRect/>
          </a:stretch>
        </p:blipFill>
        <p:spPr>
          <a:xfrm>
            <a:off x="0" y="0"/>
            <a:ext cx="9137654" cy="6858000"/>
          </a:xfrm>
          <a:prstGeom prst="rect">
            <a:avLst/>
          </a:prstGeom>
          <a:noFill/>
          <a:ln>
            <a:noFill/>
          </a:ln>
        </p:spPr>
      </p:pic>
      <p:sp>
        <p:nvSpPr>
          <p:cNvPr id="121" name="Google Shape;121;p24"/>
          <p:cNvSpPr txBox="1"/>
          <p:nvPr/>
        </p:nvSpPr>
        <p:spPr>
          <a:xfrm>
            <a:off x="436925" y="261125"/>
            <a:ext cx="7758300" cy="492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0">
                <a:solidFill>
                  <a:srgbClr val="F3F3F3"/>
                </a:solidFill>
              </a:rPr>
              <a:t>Examples of Genres</a:t>
            </a:r>
            <a:endParaRPr b="1" sz="3000">
              <a:solidFill>
                <a:srgbClr val="F3F3F3"/>
              </a:solidFill>
            </a:endParaRPr>
          </a:p>
          <a:p>
            <a:pPr indent="0" lvl="0" marL="0" rtl="0" algn="l">
              <a:spcBef>
                <a:spcPts val="0"/>
              </a:spcBef>
              <a:spcAft>
                <a:spcPts val="0"/>
              </a:spcAft>
              <a:buNone/>
            </a:pPr>
            <a:r>
              <a:t/>
            </a:r>
            <a:endParaRPr b="1" sz="3000">
              <a:solidFill>
                <a:srgbClr val="F3F3F3"/>
              </a:solidFill>
            </a:endParaRPr>
          </a:p>
          <a:p>
            <a:pPr indent="-450850" lvl="0" marL="457200" rtl="0" algn="l">
              <a:spcBef>
                <a:spcPts val="0"/>
              </a:spcBef>
              <a:spcAft>
                <a:spcPts val="0"/>
              </a:spcAft>
              <a:buClr>
                <a:srgbClr val="F3F3F3"/>
              </a:buClr>
              <a:buSzPts val="3500"/>
              <a:buChar char="●"/>
            </a:pPr>
            <a:r>
              <a:rPr b="1" lang="en" sz="3500">
                <a:solidFill>
                  <a:srgbClr val="F3F3F3"/>
                </a:solidFill>
              </a:rPr>
              <a:t>Narrative</a:t>
            </a:r>
            <a:endParaRPr b="1" sz="3500">
              <a:solidFill>
                <a:srgbClr val="F3F3F3"/>
              </a:solidFill>
            </a:endParaRPr>
          </a:p>
          <a:p>
            <a:pPr indent="-450850" lvl="0" marL="457200" rtl="0" algn="l">
              <a:spcBef>
                <a:spcPts val="0"/>
              </a:spcBef>
              <a:spcAft>
                <a:spcPts val="0"/>
              </a:spcAft>
              <a:buClr>
                <a:srgbClr val="F3F3F3"/>
              </a:buClr>
              <a:buSzPts val="3500"/>
              <a:buChar char="●"/>
            </a:pPr>
            <a:r>
              <a:rPr b="1" lang="en" sz="3500">
                <a:solidFill>
                  <a:srgbClr val="F3F3F3"/>
                </a:solidFill>
              </a:rPr>
              <a:t>Dialogue</a:t>
            </a:r>
            <a:endParaRPr b="1" sz="3500">
              <a:solidFill>
                <a:srgbClr val="F3F3F3"/>
              </a:solidFill>
            </a:endParaRPr>
          </a:p>
          <a:p>
            <a:pPr indent="-450850" lvl="0" marL="457200" rtl="0" algn="l">
              <a:spcBef>
                <a:spcPts val="0"/>
              </a:spcBef>
              <a:spcAft>
                <a:spcPts val="0"/>
              </a:spcAft>
              <a:buClr>
                <a:srgbClr val="F3F3F3"/>
              </a:buClr>
              <a:buSzPts val="3500"/>
              <a:buChar char="●"/>
            </a:pPr>
            <a:r>
              <a:rPr b="1" lang="en" sz="3500">
                <a:solidFill>
                  <a:srgbClr val="F3F3F3"/>
                </a:solidFill>
              </a:rPr>
              <a:t>Instruction</a:t>
            </a:r>
            <a:endParaRPr b="1" sz="3500">
              <a:solidFill>
                <a:srgbClr val="F3F3F3"/>
              </a:solidFill>
            </a:endParaRPr>
          </a:p>
          <a:p>
            <a:pPr indent="-450850" lvl="0" marL="457200" rtl="0" algn="l">
              <a:spcBef>
                <a:spcPts val="0"/>
              </a:spcBef>
              <a:spcAft>
                <a:spcPts val="0"/>
              </a:spcAft>
              <a:buClr>
                <a:srgbClr val="F3F3F3"/>
              </a:buClr>
              <a:buSzPts val="3500"/>
              <a:buChar char="●"/>
            </a:pPr>
            <a:r>
              <a:rPr b="1" lang="en" sz="3500">
                <a:solidFill>
                  <a:srgbClr val="F3F3F3"/>
                </a:solidFill>
              </a:rPr>
              <a:t>Poetry</a:t>
            </a:r>
            <a:endParaRPr b="1" sz="3500">
              <a:solidFill>
                <a:srgbClr val="F3F3F3"/>
              </a:solidFill>
            </a:endParaRPr>
          </a:p>
          <a:p>
            <a:pPr indent="-450850" lvl="0" marL="457200" rtl="0" algn="l">
              <a:spcBef>
                <a:spcPts val="0"/>
              </a:spcBef>
              <a:spcAft>
                <a:spcPts val="0"/>
              </a:spcAft>
              <a:buClr>
                <a:srgbClr val="F3F3F3"/>
              </a:buClr>
              <a:buSzPts val="3500"/>
              <a:buChar char="●"/>
            </a:pPr>
            <a:r>
              <a:rPr b="1" lang="en" sz="3500">
                <a:solidFill>
                  <a:srgbClr val="F3F3F3"/>
                </a:solidFill>
              </a:rPr>
              <a:t>Wisdom literature</a:t>
            </a:r>
            <a:endParaRPr b="1" sz="3500">
              <a:solidFill>
                <a:srgbClr val="F3F3F3"/>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pic>
        <p:nvPicPr>
          <p:cNvPr id="126" name="Google Shape;126;p25"/>
          <p:cNvPicPr preferRelativeResize="0"/>
          <p:nvPr/>
        </p:nvPicPr>
        <p:blipFill>
          <a:blip r:embed="rId3">
            <a:alphaModFix/>
          </a:blip>
          <a:stretch>
            <a:fillRect/>
          </a:stretch>
        </p:blipFill>
        <p:spPr>
          <a:xfrm>
            <a:off x="0" y="0"/>
            <a:ext cx="9137654" cy="6858000"/>
          </a:xfrm>
          <a:prstGeom prst="rect">
            <a:avLst/>
          </a:prstGeom>
          <a:noFill/>
          <a:ln>
            <a:noFill/>
          </a:ln>
        </p:spPr>
      </p:pic>
      <p:sp>
        <p:nvSpPr>
          <p:cNvPr id="127" name="Google Shape;127;p25"/>
          <p:cNvSpPr txBox="1"/>
          <p:nvPr/>
        </p:nvSpPr>
        <p:spPr>
          <a:xfrm>
            <a:off x="436925" y="261125"/>
            <a:ext cx="7758300" cy="492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0">
                <a:solidFill>
                  <a:srgbClr val="F3F3F3"/>
                </a:solidFill>
              </a:rPr>
              <a:t>Examples of Genres</a:t>
            </a:r>
            <a:endParaRPr b="1" sz="3000">
              <a:solidFill>
                <a:srgbClr val="F3F3F3"/>
              </a:solidFill>
            </a:endParaRPr>
          </a:p>
          <a:p>
            <a:pPr indent="0" lvl="0" marL="0" rtl="0" algn="l">
              <a:spcBef>
                <a:spcPts val="0"/>
              </a:spcBef>
              <a:spcAft>
                <a:spcPts val="0"/>
              </a:spcAft>
              <a:buNone/>
            </a:pPr>
            <a:r>
              <a:t/>
            </a:r>
            <a:endParaRPr b="1" sz="3000">
              <a:solidFill>
                <a:srgbClr val="F3F3F3"/>
              </a:solidFill>
            </a:endParaRPr>
          </a:p>
          <a:p>
            <a:pPr indent="-450850" lvl="0" marL="457200" rtl="0" algn="l">
              <a:spcBef>
                <a:spcPts val="0"/>
              </a:spcBef>
              <a:spcAft>
                <a:spcPts val="0"/>
              </a:spcAft>
              <a:buClr>
                <a:srgbClr val="F3F3F3"/>
              </a:buClr>
              <a:buSzPts val="3500"/>
              <a:buChar char="●"/>
            </a:pPr>
            <a:r>
              <a:rPr b="1" lang="en" sz="3500">
                <a:solidFill>
                  <a:srgbClr val="F3F3F3"/>
                </a:solidFill>
              </a:rPr>
              <a:t>Narrative</a:t>
            </a:r>
            <a:endParaRPr b="1" sz="3500">
              <a:solidFill>
                <a:srgbClr val="F3F3F3"/>
              </a:solidFill>
            </a:endParaRPr>
          </a:p>
          <a:p>
            <a:pPr indent="-450850" lvl="0" marL="457200" rtl="0" algn="l">
              <a:spcBef>
                <a:spcPts val="0"/>
              </a:spcBef>
              <a:spcAft>
                <a:spcPts val="0"/>
              </a:spcAft>
              <a:buClr>
                <a:srgbClr val="F3F3F3"/>
              </a:buClr>
              <a:buSzPts val="3500"/>
              <a:buChar char="●"/>
            </a:pPr>
            <a:r>
              <a:rPr b="1" lang="en" sz="3500">
                <a:solidFill>
                  <a:srgbClr val="F3F3F3"/>
                </a:solidFill>
              </a:rPr>
              <a:t>Dialogue</a:t>
            </a:r>
            <a:endParaRPr b="1" sz="3500">
              <a:solidFill>
                <a:srgbClr val="F3F3F3"/>
              </a:solidFill>
            </a:endParaRPr>
          </a:p>
          <a:p>
            <a:pPr indent="-450850" lvl="0" marL="457200" rtl="0" algn="l">
              <a:spcBef>
                <a:spcPts val="0"/>
              </a:spcBef>
              <a:spcAft>
                <a:spcPts val="0"/>
              </a:spcAft>
              <a:buClr>
                <a:srgbClr val="F3F3F3"/>
              </a:buClr>
              <a:buSzPts val="3500"/>
              <a:buChar char="●"/>
            </a:pPr>
            <a:r>
              <a:rPr b="1" lang="en" sz="3500">
                <a:solidFill>
                  <a:srgbClr val="F3F3F3"/>
                </a:solidFill>
              </a:rPr>
              <a:t>Instruction</a:t>
            </a:r>
            <a:endParaRPr b="1" sz="3500">
              <a:solidFill>
                <a:srgbClr val="F3F3F3"/>
              </a:solidFill>
            </a:endParaRPr>
          </a:p>
          <a:p>
            <a:pPr indent="-450850" lvl="0" marL="457200" rtl="0" algn="l">
              <a:spcBef>
                <a:spcPts val="0"/>
              </a:spcBef>
              <a:spcAft>
                <a:spcPts val="0"/>
              </a:spcAft>
              <a:buClr>
                <a:srgbClr val="F3F3F3"/>
              </a:buClr>
              <a:buSzPts val="3500"/>
              <a:buChar char="●"/>
            </a:pPr>
            <a:r>
              <a:rPr b="1" lang="en" sz="3500">
                <a:solidFill>
                  <a:srgbClr val="F3F3F3"/>
                </a:solidFill>
              </a:rPr>
              <a:t>Poetry</a:t>
            </a:r>
            <a:endParaRPr b="1" sz="3500">
              <a:solidFill>
                <a:srgbClr val="F3F3F3"/>
              </a:solidFill>
            </a:endParaRPr>
          </a:p>
          <a:p>
            <a:pPr indent="-450850" lvl="0" marL="457200" rtl="0" algn="l">
              <a:spcBef>
                <a:spcPts val="0"/>
              </a:spcBef>
              <a:spcAft>
                <a:spcPts val="0"/>
              </a:spcAft>
              <a:buClr>
                <a:srgbClr val="F3F3F3"/>
              </a:buClr>
              <a:buSzPts val="3500"/>
              <a:buChar char="●"/>
            </a:pPr>
            <a:r>
              <a:rPr b="1" lang="en" sz="3500">
                <a:solidFill>
                  <a:srgbClr val="F3F3F3"/>
                </a:solidFill>
              </a:rPr>
              <a:t>Wisdom literature</a:t>
            </a:r>
            <a:endParaRPr b="1" sz="3500">
              <a:solidFill>
                <a:srgbClr val="F3F3F3"/>
              </a:solidFill>
            </a:endParaRPr>
          </a:p>
          <a:p>
            <a:pPr indent="-450850" lvl="0" marL="457200" rtl="0" algn="l">
              <a:spcBef>
                <a:spcPts val="0"/>
              </a:spcBef>
              <a:spcAft>
                <a:spcPts val="0"/>
              </a:spcAft>
              <a:buClr>
                <a:srgbClr val="F3F3F3"/>
              </a:buClr>
              <a:buSzPts val="3500"/>
              <a:buChar char="●"/>
            </a:pPr>
            <a:r>
              <a:rPr b="1" lang="en" sz="3500">
                <a:solidFill>
                  <a:srgbClr val="F3F3F3"/>
                </a:solidFill>
              </a:rPr>
              <a:t>Prophecy</a:t>
            </a:r>
            <a:endParaRPr b="1" sz="3500">
              <a:solidFill>
                <a:srgbClr val="F3F3F3"/>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pic>
        <p:nvPicPr>
          <p:cNvPr id="132" name="Google Shape;132;p26"/>
          <p:cNvPicPr preferRelativeResize="0"/>
          <p:nvPr/>
        </p:nvPicPr>
        <p:blipFill>
          <a:blip r:embed="rId3">
            <a:alphaModFix/>
          </a:blip>
          <a:stretch>
            <a:fillRect/>
          </a:stretch>
        </p:blipFill>
        <p:spPr>
          <a:xfrm>
            <a:off x="0" y="0"/>
            <a:ext cx="9137654" cy="6858000"/>
          </a:xfrm>
          <a:prstGeom prst="rect">
            <a:avLst/>
          </a:prstGeom>
          <a:noFill/>
          <a:ln>
            <a:noFill/>
          </a:ln>
        </p:spPr>
      </p:pic>
      <p:sp>
        <p:nvSpPr>
          <p:cNvPr id="133" name="Google Shape;133;p26"/>
          <p:cNvSpPr txBox="1"/>
          <p:nvPr/>
        </p:nvSpPr>
        <p:spPr>
          <a:xfrm>
            <a:off x="436925" y="261125"/>
            <a:ext cx="7758300" cy="524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0">
                <a:solidFill>
                  <a:srgbClr val="F3F3F3"/>
                </a:solidFill>
              </a:rPr>
              <a:t>Examples of Genres</a:t>
            </a:r>
            <a:endParaRPr b="1" sz="3000">
              <a:solidFill>
                <a:srgbClr val="F3F3F3"/>
              </a:solidFill>
            </a:endParaRPr>
          </a:p>
          <a:p>
            <a:pPr indent="0" lvl="0" marL="0" rtl="0" algn="l">
              <a:spcBef>
                <a:spcPts val="0"/>
              </a:spcBef>
              <a:spcAft>
                <a:spcPts val="0"/>
              </a:spcAft>
              <a:buNone/>
            </a:pPr>
            <a:r>
              <a:t/>
            </a:r>
            <a:endParaRPr b="1" sz="3000">
              <a:solidFill>
                <a:srgbClr val="F3F3F3"/>
              </a:solidFill>
            </a:endParaRPr>
          </a:p>
          <a:p>
            <a:pPr indent="-450850" lvl="0" marL="457200" rtl="0" algn="l">
              <a:spcBef>
                <a:spcPts val="0"/>
              </a:spcBef>
              <a:spcAft>
                <a:spcPts val="0"/>
              </a:spcAft>
              <a:buClr>
                <a:srgbClr val="F3F3F3"/>
              </a:buClr>
              <a:buSzPts val="3500"/>
              <a:buChar char="●"/>
            </a:pPr>
            <a:r>
              <a:rPr b="1" lang="en" sz="3500">
                <a:solidFill>
                  <a:srgbClr val="F3F3F3"/>
                </a:solidFill>
              </a:rPr>
              <a:t>Narrative</a:t>
            </a:r>
            <a:endParaRPr b="1" sz="3500">
              <a:solidFill>
                <a:srgbClr val="F3F3F3"/>
              </a:solidFill>
            </a:endParaRPr>
          </a:p>
          <a:p>
            <a:pPr indent="-450850" lvl="0" marL="457200" rtl="0" algn="l">
              <a:spcBef>
                <a:spcPts val="0"/>
              </a:spcBef>
              <a:spcAft>
                <a:spcPts val="0"/>
              </a:spcAft>
              <a:buClr>
                <a:srgbClr val="F3F3F3"/>
              </a:buClr>
              <a:buSzPts val="3500"/>
              <a:buChar char="●"/>
            </a:pPr>
            <a:r>
              <a:rPr b="1" lang="en" sz="3500">
                <a:solidFill>
                  <a:srgbClr val="F3F3F3"/>
                </a:solidFill>
              </a:rPr>
              <a:t>Dialogue</a:t>
            </a:r>
            <a:endParaRPr b="1" sz="3500">
              <a:solidFill>
                <a:srgbClr val="F3F3F3"/>
              </a:solidFill>
            </a:endParaRPr>
          </a:p>
          <a:p>
            <a:pPr indent="-450850" lvl="0" marL="457200" rtl="0" algn="l">
              <a:spcBef>
                <a:spcPts val="0"/>
              </a:spcBef>
              <a:spcAft>
                <a:spcPts val="0"/>
              </a:spcAft>
              <a:buClr>
                <a:srgbClr val="F3F3F3"/>
              </a:buClr>
              <a:buSzPts val="3500"/>
              <a:buChar char="●"/>
            </a:pPr>
            <a:r>
              <a:rPr b="1" lang="en" sz="3500">
                <a:solidFill>
                  <a:srgbClr val="F3F3F3"/>
                </a:solidFill>
              </a:rPr>
              <a:t>Instruction</a:t>
            </a:r>
            <a:endParaRPr b="1" sz="3500">
              <a:solidFill>
                <a:srgbClr val="F3F3F3"/>
              </a:solidFill>
            </a:endParaRPr>
          </a:p>
          <a:p>
            <a:pPr indent="-450850" lvl="0" marL="457200" rtl="0" algn="l">
              <a:spcBef>
                <a:spcPts val="0"/>
              </a:spcBef>
              <a:spcAft>
                <a:spcPts val="0"/>
              </a:spcAft>
              <a:buClr>
                <a:srgbClr val="F3F3F3"/>
              </a:buClr>
              <a:buSzPts val="3500"/>
              <a:buChar char="●"/>
            </a:pPr>
            <a:r>
              <a:rPr b="1" lang="en" sz="3500">
                <a:solidFill>
                  <a:srgbClr val="F3F3F3"/>
                </a:solidFill>
              </a:rPr>
              <a:t>Poetry</a:t>
            </a:r>
            <a:endParaRPr b="1" sz="3500">
              <a:solidFill>
                <a:srgbClr val="F3F3F3"/>
              </a:solidFill>
            </a:endParaRPr>
          </a:p>
          <a:p>
            <a:pPr indent="-450850" lvl="0" marL="457200" rtl="0" algn="l">
              <a:spcBef>
                <a:spcPts val="0"/>
              </a:spcBef>
              <a:spcAft>
                <a:spcPts val="0"/>
              </a:spcAft>
              <a:buClr>
                <a:srgbClr val="F3F3F3"/>
              </a:buClr>
              <a:buSzPts val="3500"/>
              <a:buChar char="●"/>
            </a:pPr>
            <a:r>
              <a:rPr b="1" lang="en" sz="3500">
                <a:solidFill>
                  <a:srgbClr val="F3F3F3"/>
                </a:solidFill>
              </a:rPr>
              <a:t>Wisdom literature</a:t>
            </a:r>
            <a:endParaRPr b="1" sz="3500">
              <a:solidFill>
                <a:srgbClr val="F3F3F3"/>
              </a:solidFill>
            </a:endParaRPr>
          </a:p>
          <a:p>
            <a:pPr indent="-450850" lvl="0" marL="457200" rtl="0" algn="l">
              <a:spcBef>
                <a:spcPts val="0"/>
              </a:spcBef>
              <a:spcAft>
                <a:spcPts val="0"/>
              </a:spcAft>
              <a:buClr>
                <a:srgbClr val="F3F3F3"/>
              </a:buClr>
              <a:buSzPts val="3500"/>
              <a:buChar char="●"/>
            </a:pPr>
            <a:r>
              <a:rPr b="1" lang="en" sz="3500">
                <a:solidFill>
                  <a:srgbClr val="F3F3F3"/>
                </a:solidFill>
              </a:rPr>
              <a:t>Prophecy</a:t>
            </a:r>
            <a:endParaRPr b="1" sz="3500">
              <a:solidFill>
                <a:srgbClr val="F3F3F3"/>
              </a:solidFill>
            </a:endParaRPr>
          </a:p>
          <a:p>
            <a:pPr indent="-450850" lvl="0" marL="457200" rtl="0" algn="l">
              <a:spcBef>
                <a:spcPts val="0"/>
              </a:spcBef>
              <a:spcAft>
                <a:spcPts val="0"/>
              </a:spcAft>
              <a:buClr>
                <a:srgbClr val="F3F3F3"/>
              </a:buClr>
              <a:buSzPts val="3500"/>
              <a:buChar char="●"/>
            </a:pPr>
            <a:r>
              <a:rPr b="1" lang="en" sz="3500">
                <a:solidFill>
                  <a:srgbClr val="F3F3F3"/>
                </a:solidFill>
              </a:rPr>
              <a:t>Etc.</a:t>
            </a:r>
            <a:endParaRPr b="1" sz="3500">
              <a:solidFill>
                <a:srgbClr val="F3F3F3"/>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id="138" name="Google Shape;138;p27"/>
          <p:cNvPicPr preferRelativeResize="0"/>
          <p:nvPr/>
        </p:nvPicPr>
        <p:blipFill>
          <a:blip r:embed="rId3">
            <a:alphaModFix/>
          </a:blip>
          <a:stretch>
            <a:fillRect/>
          </a:stretch>
        </p:blipFill>
        <p:spPr>
          <a:xfrm>
            <a:off x="0" y="0"/>
            <a:ext cx="9137654" cy="6858000"/>
          </a:xfrm>
          <a:prstGeom prst="rect">
            <a:avLst/>
          </a:prstGeom>
          <a:noFill/>
          <a:ln>
            <a:noFill/>
          </a:ln>
        </p:spPr>
      </p:pic>
      <p:sp>
        <p:nvSpPr>
          <p:cNvPr id="139" name="Google Shape;139;p27"/>
          <p:cNvSpPr txBox="1"/>
          <p:nvPr/>
        </p:nvSpPr>
        <p:spPr>
          <a:xfrm>
            <a:off x="223100" y="173025"/>
            <a:ext cx="8261100" cy="122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0">
                <a:solidFill>
                  <a:srgbClr val="FFFFFF"/>
                </a:solidFill>
              </a:rPr>
              <a:t>Practice</a:t>
            </a:r>
            <a:endParaRPr b="1" sz="6000">
              <a:solidFill>
                <a:srgbClr val="FFFFFF"/>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id="144" name="Google Shape;144;p28"/>
          <p:cNvPicPr preferRelativeResize="0"/>
          <p:nvPr/>
        </p:nvPicPr>
        <p:blipFill>
          <a:blip r:embed="rId3">
            <a:alphaModFix/>
          </a:blip>
          <a:stretch>
            <a:fillRect/>
          </a:stretch>
        </p:blipFill>
        <p:spPr>
          <a:xfrm>
            <a:off x="0" y="0"/>
            <a:ext cx="9137654" cy="6858000"/>
          </a:xfrm>
          <a:prstGeom prst="rect">
            <a:avLst/>
          </a:prstGeom>
          <a:noFill/>
          <a:ln>
            <a:noFill/>
          </a:ln>
        </p:spPr>
      </p:pic>
      <p:sp>
        <p:nvSpPr>
          <p:cNvPr id="145" name="Google Shape;145;p28"/>
          <p:cNvSpPr txBox="1"/>
          <p:nvPr/>
        </p:nvSpPr>
        <p:spPr>
          <a:xfrm>
            <a:off x="223100" y="173025"/>
            <a:ext cx="8261100" cy="122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0">
                <a:solidFill>
                  <a:srgbClr val="FFFFFF"/>
                </a:solidFill>
              </a:rPr>
              <a:t>To be continued...</a:t>
            </a:r>
            <a:endParaRPr b="1" sz="6000">
              <a:solidFill>
                <a:srgbClr val="FFFFF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49" name="Shape 149"/>
        <p:cNvGrpSpPr/>
        <p:nvPr/>
      </p:nvGrpSpPr>
      <p:grpSpPr>
        <a:xfrm>
          <a:off x="0" y="0"/>
          <a:ext cx="0" cy="0"/>
          <a:chOff x="0" y="0"/>
          <a:chExt cx="0" cy="0"/>
        </a:xfrm>
      </p:grpSpPr>
      <p:sp>
        <p:nvSpPr>
          <p:cNvPr id="150" name="Google Shape;150;p29"/>
          <p:cNvSpPr txBox="1"/>
          <p:nvPr/>
        </p:nvSpPr>
        <p:spPr>
          <a:xfrm>
            <a:off x="296625" y="284625"/>
            <a:ext cx="8567100" cy="598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0">
                <a:solidFill>
                  <a:srgbClr val="FFFFFF"/>
                </a:solidFill>
              </a:rPr>
              <a:t>References:</a:t>
            </a:r>
            <a:endParaRPr b="1" sz="6000">
              <a:solidFill>
                <a:srgbClr val="FFFFFF"/>
              </a:solidFill>
            </a:endParaRPr>
          </a:p>
          <a:p>
            <a:pPr indent="0" lvl="0" marL="0" rtl="0" algn="l">
              <a:spcBef>
                <a:spcPts val="0"/>
              </a:spcBef>
              <a:spcAft>
                <a:spcPts val="0"/>
              </a:spcAft>
              <a:buNone/>
            </a:pPr>
            <a:r>
              <a:rPr lang="en" sz="1800">
                <a:solidFill>
                  <a:schemeClr val="lt1"/>
                </a:solidFill>
              </a:rPr>
              <a:t>Kenneth Boa, “Bible Companion Handbook: IV. Literary Forms in the Bible.” </a:t>
            </a:r>
            <a:endParaRPr sz="1800">
              <a:solidFill>
                <a:schemeClr val="lt1"/>
              </a:solidFill>
            </a:endParaRPr>
          </a:p>
          <a:p>
            <a:pPr indent="457200" lvl="0" marL="0" rtl="0" algn="l">
              <a:spcBef>
                <a:spcPts val="0"/>
              </a:spcBef>
              <a:spcAft>
                <a:spcPts val="0"/>
              </a:spcAft>
              <a:buClr>
                <a:schemeClr val="dk1"/>
              </a:buClr>
              <a:buSzPts val="1100"/>
              <a:buFont typeface="Arial"/>
              <a:buNone/>
            </a:pPr>
            <a:r>
              <a:rPr lang="en" sz="1800">
                <a:solidFill>
                  <a:schemeClr val="lt1"/>
                </a:solidFill>
              </a:rPr>
              <a:t>Accessed 2/2/2015 at https://bible.org/seriespage/iv-literary-forms-bible</a:t>
            </a:r>
            <a:endParaRPr sz="1800">
              <a:solidFill>
                <a:schemeClr val="lt1"/>
              </a:solidFill>
            </a:endParaRPr>
          </a:p>
          <a:p>
            <a:pPr indent="0" lvl="0" marL="0" rtl="0" algn="l">
              <a:spcBef>
                <a:spcPts val="0"/>
              </a:spcBef>
              <a:spcAft>
                <a:spcPts val="0"/>
              </a:spcAft>
              <a:buClr>
                <a:schemeClr val="dk1"/>
              </a:buClr>
              <a:buSzPts val="1100"/>
              <a:buFont typeface="Arial"/>
              <a:buNone/>
            </a:pPr>
            <a:r>
              <a:rPr lang="en" sz="1800">
                <a:solidFill>
                  <a:schemeClr val="lt1"/>
                </a:solidFill>
              </a:rPr>
              <a:t>T.J. Friend, “Summary of Biblical Genres.” Accessed 2/2/2015 at </a:t>
            </a:r>
            <a:endParaRPr sz="1800">
              <a:solidFill>
                <a:schemeClr val="lt1"/>
              </a:solidFill>
            </a:endParaRPr>
          </a:p>
          <a:p>
            <a:pPr indent="0" lvl="0" marL="457200" rtl="0" algn="l">
              <a:spcBef>
                <a:spcPts val="0"/>
              </a:spcBef>
              <a:spcAft>
                <a:spcPts val="0"/>
              </a:spcAft>
              <a:buNone/>
            </a:pPr>
            <a:r>
              <a:rPr lang="en" sz="1800">
                <a:solidFill>
                  <a:schemeClr val="lt1"/>
                </a:solidFill>
              </a:rPr>
              <a:t>https://studyingtheword.wordpress.com</a:t>
            </a:r>
            <a:endParaRPr sz="1800">
              <a:solidFill>
                <a:schemeClr val="lt1"/>
              </a:solidFill>
            </a:endParaRPr>
          </a:p>
          <a:p>
            <a:pPr indent="0" lvl="0" marL="0" rtl="0" algn="l">
              <a:spcBef>
                <a:spcPts val="0"/>
              </a:spcBef>
              <a:spcAft>
                <a:spcPts val="0"/>
              </a:spcAft>
              <a:buNone/>
            </a:pPr>
            <a:r>
              <a:rPr lang="en" sz="1800">
                <a:solidFill>
                  <a:srgbClr val="FFFFFF"/>
                </a:solidFill>
              </a:rPr>
              <a:t>Debbie Hearn, Seminar In Biblical Interpretation Graduate Class  </a:t>
            </a:r>
            <a:endParaRPr sz="1800">
              <a:solidFill>
                <a:srgbClr val="FFFFFF"/>
              </a:solidFill>
            </a:endParaRPr>
          </a:p>
          <a:p>
            <a:pPr indent="457200" lvl="0" marL="0" rtl="0" algn="l">
              <a:spcBef>
                <a:spcPts val="0"/>
              </a:spcBef>
              <a:spcAft>
                <a:spcPts val="0"/>
              </a:spcAft>
              <a:buNone/>
            </a:pPr>
            <a:r>
              <a:rPr lang="en" sz="1800">
                <a:solidFill>
                  <a:srgbClr val="FFFFFF"/>
                </a:solidFill>
              </a:rPr>
              <a:t>at Azusa Pacific University, 1998 and 1999.</a:t>
            </a:r>
            <a:endParaRPr sz="1800">
              <a:solidFill>
                <a:srgbClr val="FFFFFF"/>
              </a:solidFill>
            </a:endParaRPr>
          </a:p>
          <a:p>
            <a:pPr indent="0" lvl="0" marL="0" rtl="0" algn="l">
              <a:spcBef>
                <a:spcPts val="0"/>
              </a:spcBef>
              <a:spcAft>
                <a:spcPts val="0"/>
              </a:spcAft>
              <a:buNone/>
            </a:pPr>
            <a:r>
              <a:rPr lang="en" sz="1800">
                <a:solidFill>
                  <a:srgbClr val="FFFFFF"/>
                </a:solidFill>
              </a:rPr>
              <a:t>“</a:t>
            </a:r>
            <a:r>
              <a:rPr lang="en" sz="1800">
                <a:solidFill>
                  <a:srgbClr val="FFFFFF"/>
                </a:solidFill>
              </a:rPr>
              <a:t>Major Characteristics of Hebrew Poetry: Parallelism” from Asbury Bible </a:t>
            </a:r>
            <a:endParaRPr sz="1800">
              <a:solidFill>
                <a:srgbClr val="FFFFFF"/>
              </a:solidFill>
            </a:endParaRPr>
          </a:p>
          <a:p>
            <a:pPr indent="457200" lvl="0" marL="0" rtl="0" algn="l">
              <a:spcBef>
                <a:spcPts val="0"/>
              </a:spcBef>
              <a:spcAft>
                <a:spcPts val="0"/>
              </a:spcAft>
              <a:buNone/>
            </a:pPr>
            <a:r>
              <a:rPr lang="en" sz="1800">
                <a:solidFill>
                  <a:srgbClr val="FFFFFF"/>
                </a:solidFill>
              </a:rPr>
              <a:t>Commentary accessed 12/2018 via https://www.biblegateway.com</a:t>
            </a:r>
            <a:endParaRPr sz="1800">
              <a:solidFill>
                <a:srgbClr val="FFFFFF"/>
              </a:solidFill>
            </a:endParaRPr>
          </a:p>
          <a:p>
            <a:pPr indent="0" lvl="0" marL="0" rtl="0" algn="l">
              <a:spcBef>
                <a:spcPts val="0"/>
              </a:spcBef>
              <a:spcAft>
                <a:spcPts val="0"/>
              </a:spcAft>
              <a:buNone/>
            </a:pPr>
            <a:r>
              <a:rPr lang="en" sz="1800">
                <a:solidFill>
                  <a:srgbClr val="FFFFFF"/>
                </a:solidFill>
              </a:rPr>
              <a:t>R. J. Krejcir, “What Are the Types of Literature Genres in the Bible?”  </a:t>
            </a:r>
            <a:endParaRPr sz="1800">
              <a:solidFill>
                <a:srgbClr val="FFFFFF"/>
              </a:solidFill>
            </a:endParaRPr>
          </a:p>
          <a:p>
            <a:pPr indent="457200" lvl="0" marL="0" rtl="0" algn="l">
              <a:spcBef>
                <a:spcPts val="0"/>
              </a:spcBef>
              <a:spcAft>
                <a:spcPts val="0"/>
              </a:spcAft>
              <a:buNone/>
            </a:pPr>
            <a:r>
              <a:rPr lang="en" sz="1800">
                <a:solidFill>
                  <a:srgbClr val="FFFFFF"/>
                </a:solidFill>
              </a:rPr>
              <a:t>Accessed 2/2/2015 from http://70030.netministry.com</a:t>
            </a:r>
            <a:endParaRPr sz="1800">
              <a:solidFill>
                <a:srgbClr val="FFFFFF"/>
              </a:solidFill>
            </a:endParaRPr>
          </a:p>
          <a:p>
            <a:pPr indent="0" lvl="0" marL="0" rtl="0" algn="l">
              <a:spcBef>
                <a:spcPts val="0"/>
              </a:spcBef>
              <a:spcAft>
                <a:spcPts val="0"/>
              </a:spcAft>
              <a:buClr>
                <a:schemeClr val="dk1"/>
              </a:buClr>
              <a:buSzPts val="1100"/>
              <a:buFont typeface="Arial"/>
              <a:buNone/>
            </a:pPr>
            <a:r>
              <a:rPr lang="en" sz="1800">
                <a:solidFill>
                  <a:srgbClr val="FFFFFF"/>
                </a:solidFill>
              </a:rPr>
              <a:t>“Literary genres... composing information with style…” Accessed 2/2/2015 at </a:t>
            </a:r>
            <a:endParaRPr sz="1800">
              <a:solidFill>
                <a:srgbClr val="FFFFFF"/>
              </a:solidFill>
            </a:endParaRPr>
          </a:p>
          <a:p>
            <a:pPr indent="0" lvl="0" marL="457200" rtl="0" algn="l">
              <a:spcBef>
                <a:spcPts val="0"/>
              </a:spcBef>
              <a:spcAft>
                <a:spcPts val="0"/>
              </a:spcAft>
              <a:buNone/>
            </a:pPr>
            <a:r>
              <a:rPr lang="en" sz="1800">
                <a:solidFill>
                  <a:srgbClr val="FFFFFF"/>
                </a:solidFill>
              </a:rPr>
              <a:t>http://helpmewithbiblestudy.org</a:t>
            </a:r>
            <a:endParaRPr sz="1800">
              <a:solidFill>
                <a:srgbClr val="FFFFFF"/>
              </a:solidFill>
            </a:endParaRPr>
          </a:p>
          <a:p>
            <a:pPr indent="0" lvl="0" marL="0" rtl="0" algn="l">
              <a:spcBef>
                <a:spcPts val="0"/>
              </a:spcBef>
              <a:spcAft>
                <a:spcPts val="0"/>
              </a:spcAft>
              <a:buNone/>
            </a:pPr>
            <a:r>
              <a:t/>
            </a:r>
            <a:endParaRPr sz="1800">
              <a:solidFill>
                <a:srgbClr val="FFFFFF"/>
              </a:solidFill>
            </a:endParaRPr>
          </a:p>
          <a:p>
            <a:pPr indent="0" lvl="0" marL="0" rtl="0" algn="l">
              <a:spcBef>
                <a:spcPts val="0"/>
              </a:spcBef>
              <a:spcAft>
                <a:spcPts val="0"/>
              </a:spcAft>
              <a:buNone/>
            </a:pPr>
            <a:r>
              <a:t/>
            </a:r>
            <a:endParaRPr sz="1800">
              <a:solidFill>
                <a:srgbClr val="FFFFFF"/>
              </a:solidFill>
            </a:endParaRPr>
          </a:p>
          <a:p>
            <a:pPr indent="0" lvl="0" marL="0" rtl="0" algn="l">
              <a:spcBef>
                <a:spcPts val="0"/>
              </a:spcBef>
              <a:spcAft>
                <a:spcPts val="0"/>
              </a:spcAft>
              <a:buNone/>
            </a:pPr>
            <a:r>
              <a:rPr lang="en" sz="1800">
                <a:solidFill>
                  <a:srgbClr val="FFFFFF"/>
                </a:solidFill>
              </a:rPr>
              <a:t>This lesson copied or adapted from YouthBibleLessons.org.  See YouthBibleLessons.org Lessons page for copying/adapting terms.</a:t>
            </a:r>
            <a:br>
              <a:rPr lang="en" sz="1800">
                <a:solidFill>
                  <a:srgbClr val="FFFFFF"/>
                </a:solidFill>
              </a:rPr>
            </a:br>
            <a:endParaRPr sz="1800">
              <a:solidFill>
                <a:srgbClr val="FFFFFF"/>
              </a:solidFill>
            </a:endParaRPr>
          </a:p>
          <a:p>
            <a:pPr indent="0" lvl="0" marL="0" rtl="0" algn="l">
              <a:spcBef>
                <a:spcPts val="0"/>
              </a:spcBef>
              <a:spcAft>
                <a:spcPts val="0"/>
              </a:spcAft>
              <a:buNone/>
            </a:pPr>
            <a:r>
              <a:t/>
            </a:r>
            <a:endParaRPr b="1" sz="1800">
              <a:solidFill>
                <a:srgbClr val="FFFFFF"/>
              </a:solidFill>
            </a:endParaRPr>
          </a:p>
          <a:p>
            <a:pPr indent="0" lvl="0" marL="0" rtl="0" algn="l">
              <a:spcBef>
                <a:spcPts val="0"/>
              </a:spcBef>
              <a:spcAft>
                <a:spcPts val="0"/>
              </a:spcAft>
              <a:buNone/>
            </a:pPr>
            <a:r>
              <a:t/>
            </a:r>
            <a:endParaRPr b="1" sz="2400">
              <a:solidFill>
                <a:srgbClr val="FFFFFF"/>
              </a:solidFill>
            </a:endParaRPr>
          </a:p>
          <a:p>
            <a:pPr indent="0" lvl="0" marL="0" rtl="0" algn="l">
              <a:spcBef>
                <a:spcPts val="0"/>
              </a:spcBef>
              <a:spcAft>
                <a:spcPts val="0"/>
              </a:spcAft>
              <a:buNone/>
            </a:pPr>
            <a:r>
              <a:t/>
            </a:r>
            <a:endParaRPr b="1" sz="2400">
              <a:solidFill>
                <a:srgbClr val="FFFF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pic>
        <p:nvPicPr>
          <p:cNvPr id="60" name="Google Shape;60;p14"/>
          <p:cNvPicPr preferRelativeResize="0"/>
          <p:nvPr/>
        </p:nvPicPr>
        <p:blipFill>
          <a:blip r:embed="rId3">
            <a:alphaModFix/>
          </a:blip>
          <a:stretch>
            <a:fillRect/>
          </a:stretch>
        </p:blipFill>
        <p:spPr>
          <a:xfrm>
            <a:off x="0" y="0"/>
            <a:ext cx="9137654" cy="6858000"/>
          </a:xfrm>
          <a:prstGeom prst="rect">
            <a:avLst/>
          </a:prstGeom>
          <a:noFill/>
          <a:ln>
            <a:noFill/>
          </a:ln>
        </p:spPr>
      </p:pic>
      <p:sp>
        <p:nvSpPr>
          <p:cNvPr id="61" name="Google Shape;61;p14"/>
          <p:cNvSpPr txBox="1"/>
          <p:nvPr/>
        </p:nvSpPr>
        <p:spPr>
          <a:xfrm>
            <a:off x="223100" y="173025"/>
            <a:ext cx="8261100" cy="122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0">
                <a:solidFill>
                  <a:srgbClr val="FFFFFF"/>
                </a:solidFill>
              </a:rPr>
              <a:t>Review</a:t>
            </a:r>
            <a:endParaRPr b="1" sz="6000">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pic>
        <p:nvPicPr>
          <p:cNvPr id="66" name="Google Shape;66;p15"/>
          <p:cNvPicPr preferRelativeResize="0"/>
          <p:nvPr/>
        </p:nvPicPr>
        <p:blipFill rotWithShape="1">
          <a:blip r:embed="rId3">
            <a:alphaModFix/>
          </a:blip>
          <a:srcRect b="0" l="0" r="24156" t="0"/>
          <a:stretch/>
        </p:blipFill>
        <p:spPr>
          <a:xfrm>
            <a:off x="0" y="-55175"/>
            <a:ext cx="9144000" cy="6913176"/>
          </a:xfrm>
          <a:prstGeom prst="rect">
            <a:avLst/>
          </a:prstGeom>
          <a:noFill/>
          <a:ln>
            <a:noFill/>
          </a:ln>
        </p:spPr>
      </p:pic>
      <p:sp>
        <p:nvSpPr>
          <p:cNvPr id="67" name="Google Shape;67;p15"/>
          <p:cNvSpPr txBox="1"/>
          <p:nvPr/>
        </p:nvSpPr>
        <p:spPr>
          <a:xfrm>
            <a:off x="436925" y="576050"/>
            <a:ext cx="7758300" cy="492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0">
                <a:solidFill>
                  <a:srgbClr val="F3F3F3"/>
                </a:solidFill>
              </a:rPr>
              <a:t>Interpretation</a:t>
            </a:r>
            <a:endParaRPr b="1" sz="3000">
              <a:solidFill>
                <a:srgbClr val="F3F3F3"/>
              </a:solidFill>
            </a:endParaRPr>
          </a:p>
          <a:p>
            <a:pPr indent="0" lvl="0" marL="0" rtl="0" algn="l">
              <a:spcBef>
                <a:spcPts val="0"/>
              </a:spcBef>
              <a:spcAft>
                <a:spcPts val="0"/>
              </a:spcAft>
              <a:buNone/>
            </a:pPr>
            <a:r>
              <a:t/>
            </a:r>
            <a:endParaRPr b="1" sz="3000">
              <a:solidFill>
                <a:srgbClr val="F3F3F3"/>
              </a:solidFill>
            </a:endParaRPr>
          </a:p>
          <a:p>
            <a:pPr indent="0" lvl="0" marL="0" rtl="0" algn="l">
              <a:spcBef>
                <a:spcPts val="0"/>
              </a:spcBef>
              <a:spcAft>
                <a:spcPts val="0"/>
              </a:spcAft>
              <a:buNone/>
            </a:pPr>
            <a:r>
              <a:rPr b="1" lang="en" sz="4800">
                <a:solidFill>
                  <a:srgbClr val="F3F3F3"/>
                </a:solidFill>
              </a:rPr>
              <a:t>4</a:t>
            </a:r>
            <a:r>
              <a:rPr b="1" lang="en" sz="4800">
                <a:solidFill>
                  <a:srgbClr val="F3F3F3"/>
                </a:solidFill>
              </a:rPr>
              <a:t>. Determine the genre</a:t>
            </a:r>
            <a:endParaRPr b="1" sz="4800">
              <a:solidFill>
                <a:srgbClr val="F3F3F3"/>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pic>
        <p:nvPicPr>
          <p:cNvPr id="72" name="Google Shape;72;p16"/>
          <p:cNvPicPr preferRelativeResize="0"/>
          <p:nvPr/>
        </p:nvPicPr>
        <p:blipFill rotWithShape="1">
          <a:blip r:embed="rId3">
            <a:alphaModFix/>
          </a:blip>
          <a:srcRect b="0" l="0" r="14030" t="0"/>
          <a:stretch/>
        </p:blipFill>
        <p:spPr>
          <a:xfrm>
            <a:off x="0" y="0"/>
            <a:ext cx="9144000" cy="6858000"/>
          </a:xfrm>
          <a:prstGeom prst="rect">
            <a:avLst/>
          </a:prstGeom>
          <a:noFill/>
          <a:ln>
            <a:noFill/>
          </a:ln>
        </p:spPr>
      </p:pic>
      <p:sp>
        <p:nvSpPr>
          <p:cNvPr id="73" name="Google Shape;73;p16"/>
          <p:cNvSpPr txBox="1"/>
          <p:nvPr/>
        </p:nvSpPr>
        <p:spPr>
          <a:xfrm>
            <a:off x="441450" y="1814525"/>
            <a:ext cx="8261100" cy="122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6000">
                <a:solidFill>
                  <a:srgbClr val="FFFFFF"/>
                </a:solidFill>
              </a:rPr>
              <a:t>The earth is </a:t>
            </a:r>
            <a:endParaRPr b="1" sz="6000">
              <a:solidFill>
                <a:srgbClr val="FFFFFF"/>
              </a:solidFill>
            </a:endParaRPr>
          </a:p>
          <a:p>
            <a:pPr indent="0" lvl="0" marL="0" rtl="0" algn="ctr">
              <a:spcBef>
                <a:spcPts val="0"/>
              </a:spcBef>
              <a:spcAft>
                <a:spcPts val="0"/>
              </a:spcAft>
              <a:buNone/>
            </a:pPr>
            <a:r>
              <a:rPr b="1" lang="en" sz="6000">
                <a:solidFill>
                  <a:srgbClr val="FFFFFF"/>
                </a:solidFill>
              </a:rPr>
              <a:t>square</a:t>
            </a:r>
            <a:endParaRPr b="1" sz="6000">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pic>
        <p:nvPicPr>
          <p:cNvPr id="78" name="Google Shape;78;p17"/>
          <p:cNvPicPr preferRelativeResize="0"/>
          <p:nvPr/>
        </p:nvPicPr>
        <p:blipFill>
          <a:blip r:embed="rId3">
            <a:alphaModFix/>
          </a:blip>
          <a:stretch>
            <a:fillRect/>
          </a:stretch>
        </p:blipFill>
        <p:spPr>
          <a:xfrm>
            <a:off x="0" y="0"/>
            <a:ext cx="9137654" cy="6858000"/>
          </a:xfrm>
          <a:prstGeom prst="rect">
            <a:avLst/>
          </a:prstGeom>
          <a:noFill/>
          <a:ln>
            <a:noFill/>
          </a:ln>
        </p:spPr>
      </p:pic>
      <p:sp>
        <p:nvSpPr>
          <p:cNvPr id="79" name="Google Shape;79;p17"/>
          <p:cNvSpPr txBox="1"/>
          <p:nvPr/>
        </p:nvSpPr>
        <p:spPr>
          <a:xfrm>
            <a:off x="436925" y="261125"/>
            <a:ext cx="7758300" cy="492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0">
                <a:solidFill>
                  <a:srgbClr val="F3F3F3"/>
                </a:solidFill>
              </a:rPr>
              <a:t>Examples of Genres</a:t>
            </a:r>
            <a:endParaRPr b="1" sz="3000">
              <a:solidFill>
                <a:srgbClr val="F3F3F3"/>
              </a:solidFill>
            </a:endParaRPr>
          </a:p>
          <a:p>
            <a:pPr indent="0" lvl="0" marL="0" rtl="0" algn="l">
              <a:spcBef>
                <a:spcPts val="0"/>
              </a:spcBef>
              <a:spcAft>
                <a:spcPts val="0"/>
              </a:spcAft>
              <a:buNone/>
            </a:pPr>
            <a:r>
              <a:t/>
            </a:r>
            <a:endParaRPr b="1" sz="3000">
              <a:solidFill>
                <a:srgbClr val="F3F3F3"/>
              </a:solidFill>
            </a:endParaRPr>
          </a:p>
          <a:p>
            <a:pPr indent="-450850" lvl="0" marL="457200" rtl="0" algn="l">
              <a:spcBef>
                <a:spcPts val="0"/>
              </a:spcBef>
              <a:spcAft>
                <a:spcPts val="0"/>
              </a:spcAft>
              <a:buClr>
                <a:srgbClr val="F3F3F3"/>
              </a:buClr>
              <a:buSzPts val="3500"/>
              <a:buChar char="●"/>
            </a:pPr>
            <a:r>
              <a:rPr b="1" lang="en" sz="3500">
                <a:solidFill>
                  <a:srgbClr val="F3F3F3"/>
                </a:solidFill>
              </a:rPr>
              <a:t>Narrative</a:t>
            </a:r>
            <a:endParaRPr b="1" sz="3500">
              <a:solidFill>
                <a:srgbClr val="F3F3F3"/>
              </a:solidFill>
            </a:endParaRPr>
          </a:p>
          <a:p>
            <a:pPr indent="0" lvl="0" marL="0" rtl="0" algn="l">
              <a:spcBef>
                <a:spcPts val="0"/>
              </a:spcBef>
              <a:spcAft>
                <a:spcPts val="0"/>
              </a:spcAft>
              <a:buNone/>
            </a:pPr>
            <a:r>
              <a:t/>
            </a:r>
            <a:endParaRPr b="1" sz="3200">
              <a:solidFill>
                <a:srgbClr val="F3F3F3"/>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8"/>
          <p:cNvPicPr preferRelativeResize="0"/>
          <p:nvPr/>
        </p:nvPicPr>
        <p:blipFill>
          <a:blip r:embed="rId3">
            <a:alphaModFix/>
          </a:blip>
          <a:stretch>
            <a:fillRect/>
          </a:stretch>
        </p:blipFill>
        <p:spPr>
          <a:xfrm>
            <a:off x="0" y="0"/>
            <a:ext cx="9137654" cy="6858000"/>
          </a:xfrm>
          <a:prstGeom prst="rect">
            <a:avLst/>
          </a:prstGeom>
          <a:noFill/>
          <a:ln>
            <a:noFill/>
          </a:ln>
        </p:spPr>
      </p:pic>
      <p:sp>
        <p:nvSpPr>
          <p:cNvPr id="85" name="Google Shape;85;p18"/>
          <p:cNvSpPr txBox="1"/>
          <p:nvPr/>
        </p:nvSpPr>
        <p:spPr>
          <a:xfrm>
            <a:off x="436925" y="261125"/>
            <a:ext cx="7758300" cy="492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0">
                <a:solidFill>
                  <a:srgbClr val="F3F3F3"/>
                </a:solidFill>
              </a:rPr>
              <a:t>Examples of Genres</a:t>
            </a:r>
            <a:endParaRPr b="1" sz="3000">
              <a:solidFill>
                <a:srgbClr val="F3F3F3"/>
              </a:solidFill>
            </a:endParaRPr>
          </a:p>
          <a:p>
            <a:pPr indent="0" lvl="0" marL="0" rtl="0" algn="l">
              <a:spcBef>
                <a:spcPts val="0"/>
              </a:spcBef>
              <a:spcAft>
                <a:spcPts val="0"/>
              </a:spcAft>
              <a:buNone/>
            </a:pPr>
            <a:r>
              <a:t/>
            </a:r>
            <a:endParaRPr b="1" sz="3000">
              <a:solidFill>
                <a:srgbClr val="F3F3F3"/>
              </a:solidFill>
            </a:endParaRPr>
          </a:p>
          <a:p>
            <a:pPr indent="-450850" lvl="0" marL="457200" rtl="0" algn="l">
              <a:spcBef>
                <a:spcPts val="0"/>
              </a:spcBef>
              <a:spcAft>
                <a:spcPts val="0"/>
              </a:spcAft>
              <a:buClr>
                <a:srgbClr val="F3F3F3"/>
              </a:buClr>
              <a:buSzPts val="3500"/>
              <a:buChar char="●"/>
            </a:pPr>
            <a:r>
              <a:rPr b="1" lang="en" sz="3500">
                <a:solidFill>
                  <a:srgbClr val="F3F3F3"/>
                </a:solidFill>
              </a:rPr>
              <a:t>Narrative</a:t>
            </a:r>
            <a:endParaRPr b="1" sz="3500">
              <a:solidFill>
                <a:srgbClr val="F3F3F3"/>
              </a:solidFill>
            </a:endParaRPr>
          </a:p>
          <a:p>
            <a:pPr indent="-450850" lvl="0" marL="457200" rtl="0" algn="l">
              <a:spcBef>
                <a:spcPts val="0"/>
              </a:spcBef>
              <a:spcAft>
                <a:spcPts val="0"/>
              </a:spcAft>
              <a:buClr>
                <a:srgbClr val="F3F3F3"/>
              </a:buClr>
              <a:buSzPts val="3500"/>
              <a:buChar char="●"/>
            </a:pPr>
            <a:r>
              <a:rPr b="1" lang="en" sz="3500">
                <a:solidFill>
                  <a:srgbClr val="F3F3F3"/>
                </a:solidFill>
              </a:rPr>
              <a:t>Dialogue</a:t>
            </a:r>
            <a:endParaRPr b="1" sz="3500">
              <a:solidFill>
                <a:srgbClr val="F3F3F3"/>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pic>
        <p:nvPicPr>
          <p:cNvPr id="90" name="Google Shape;90;p19"/>
          <p:cNvPicPr preferRelativeResize="0"/>
          <p:nvPr/>
        </p:nvPicPr>
        <p:blipFill>
          <a:blip r:embed="rId3">
            <a:alphaModFix/>
          </a:blip>
          <a:stretch>
            <a:fillRect/>
          </a:stretch>
        </p:blipFill>
        <p:spPr>
          <a:xfrm>
            <a:off x="0" y="0"/>
            <a:ext cx="9137654" cy="6858000"/>
          </a:xfrm>
          <a:prstGeom prst="rect">
            <a:avLst/>
          </a:prstGeom>
          <a:noFill/>
          <a:ln>
            <a:noFill/>
          </a:ln>
        </p:spPr>
      </p:pic>
      <p:sp>
        <p:nvSpPr>
          <p:cNvPr id="91" name="Google Shape;91;p19"/>
          <p:cNvSpPr txBox="1"/>
          <p:nvPr/>
        </p:nvSpPr>
        <p:spPr>
          <a:xfrm>
            <a:off x="436925" y="261125"/>
            <a:ext cx="7758300" cy="492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0">
                <a:solidFill>
                  <a:srgbClr val="F3F3F3"/>
                </a:solidFill>
              </a:rPr>
              <a:t>Examples of Genres</a:t>
            </a:r>
            <a:endParaRPr b="1" sz="3000">
              <a:solidFill>
                <a:srgbClr val="F3F3F3"/>
              </a:solidFill>
            </a:endParaRPr>
          </a:p>
          <a:p>
            <a:pPr indent="0" lvl="0" marL="0" rtl="0" algn="l">
              <a:spcBef>
                <a:spcPts val="0"/>
              </a:spcBef>
              <a:spcAft>
                <a:spcPts val="0"/>
              </a:spcAft>
              <a:buNone/>
            </a:pPr>
            <a:r>
              <a:t/>
            </a:r>
            <a:endParaRPr b="1" sz="3000">
              <a:solidFill>
                <a:srgbClr val="F3F3F3"/>
              </a:solidFill>
            </a:endParaRPr>
          </a:p>
          <a:p>
            <a:pPr indent="-450850" lvl="0" marL="457200" rtl="0" algn="l">
              <a:spcBef>
                <a:spcPts val="0"/>
              </a:spcBef>
              <a:spcAft>
                <a:spcPts val="0"/>
              </a:spcAft>
              <a:buClr>
                <a:srgbClr val="F3F3F3"/>
              </a:buClr>
              <a:buSzPts val="3500"/>
              <a:buChar char="●"/>
            </a:pPr>
            <a:r>
              <a:rPr b="1" lang="en" sz="3500">
                <a:solidFill>
                  <a:srgbClr val="F3F3F3"/>
                </a:solidFill>
              </a:rPr>
              <a:t>Narrative</a:t>
            </a:r>
            <a:endParaRPr b="1" sz="3500">
              <a:solidFill>
                <a:srgbClr val="F3F3F3"/>
              </a:solidFill>
            </a:endParaRPr>
          </a:p>
          <a:p>
            <a:pPr indent="-450850" lvl="0" marL="457200" rtl="0" algn="l">
              <a:spcBef>
                <a:spcPts val="0"/>
              </a:spcBef>
              <a:spcAft>
                <a:spcPts val="0"/>
              </a:spcAft>
              <a:buClr>
                <a:srgbClr val="F3F3F3"/>
              </a:buClr>
              <a:buSzPts val="3500"/>
              <a:buChar char="●"/>
            </a:pPr>
            <a:r>
              <a:rPr b="1" lang="en" sz="3500">
                <a:solidFill>
                  <a:srgbClr val="F3F3F3"/>
                </a:solidFill>
              </a:rPr>
              <a:t>Dialogue</a:t>
            </a:r>
            <a:endParaRPr b="1" sz="3500">
              <a:solidFill>
                <a:srgbClr val="F3F3F3"/>
              </a:solidFill>
            </a:endParaRPr>
          </a:p>
          <a:p>
            <a:pPr indent="-450850" lvl="0" marL="457200" rtl="0" algn="l">
              <a:spcBef>
                <a:spcPts val="0"/>
              </a:spcBef>
              <a:spcAft>
                <a:spcPts val="0"/>
              </a:spcAft>
              <a:buClr>
                <a:srgbClr val="F3F3F3"/>
              </a:buClr>
              <a:buSzPts val="3500"/>
              <a:buChar char="●"/>
            </a:pPr>
            <a:r>
              <a:rPr b="1" lang="en" sz="3500">
                <a:solidFill>
                  <a:srgbClr val="F3F3F3"/>
                </a:solidFill>
              </a:rPr>
              <a:t>Instruction</a:t>
            </a:r>
            <a:endParaRPr b="1" sz="3500">
              <a:solidFill>
                <a:srgbClr val="F3F3F3"/>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id="96" name="Google Shape;96;p20"/>
          <p:cNvPicPr preferRelativeResize="0"/>
          <p:nvPr/>
        </p:nvPicPr>
        <p:blipFill rotWithShape="1">
          <a:blip r:embed="rId3">
            <a:alphaModFix/>
          </a:blip>
          <a:srcRect b="0" l="0" r="14030" t="0"/>
          <a:stretch/>
        </p:blipFill>
        <p:spPr>
          <a:xfrm>
            <a:off x="0" y="0"/>
            <a:ext cx="9144000" cy="6858000"/>
          </a:xfrm>
          <a:prstGeom prst="rect">
            <a:avLst/>
          </a:prstGeom>
          <a:noFill/>
          <a:ln>
            <a:noFill/>
          </a:ln>
        </p:spPr>
      </p:pic>
      <p:sp>
        <p:nvSpPr>
          <p:cNvPr id="97" name="Google Shape;97;p20"/>
          <p:cNvSpPr txBox="1"/>
          <p:nvPr/>
        </p:nvSpPr>
        <p:spPr>
          <a:xfrm>
            <a:off x="441450" y="1814525"/>
            <a:ext cx="8261100" cy="122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6000">
                <a:solidFill>
                  <a:srgbClr val="FFFFFF"/>
                </a:solidFill>
              </a:rPr>
              <a:t>Psalm 23:1-2</a:t>
            </a:r>
            <a:endParaRPr b="1" sz="6000">
              <a:solidFill>
                <a:srgbClr val="FFFFF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pic>
        <p:nvPicPr>
          <p:cNvPr id="102" name="Google Shape;102;p21"/>
          <p:cNvPicPr preferRelativeResize="0"/>
          <p:nvPr/>
        </p:nvPicPr>
        <p:blipFill>
          <a:blip r:embed="rId3">
            <a:alphaModFix/>
          </a:blip>
          <a:stretch>
            <a:fillRect/>
          </a:stretch>
        </p:blipFill>
        <p:spPr>
          <a:xfrm>
            <a:off x="0" y="0"/>
            <a:ext cx="9137654" cy="6858000"/>
          </a:xfrm>
          <a:prstGeom prst="rect">
            <a:avLst/>
          </a:prstGeom>
          <a:noFill/>
          <a:ln>
            <a:noFill/>
          </a:ln>
        </p:spPr>
      </p:pic>
      <p:sp>
        <p:nvSpPr>
          <p:cNvPr id="103" name="Google Shape;103;p21"/>
          <p:cNvSpPr txBox="1"/>
          <p:nvPr/>
        </p:nvSpPr>
        <p:spPr>
          <a:xfrm>
            <a:off x="436925" y="261125"/>
            <a:ext cx="7758300" cy="492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0">
                <a:solidFill>
                  <a:srgbClr val="F3F3F3"/>
                </a:solidFill>
              </a:rPr>
              <a:t>Examples of Genres</a:t>
            </a:r>
            <a:endParaRPr b="1" sz="3000">
              <a:solidFill>
                <a:srgbClr val="F3F3F3"/>
              </a:solidFill>
            </a:endParaRPr>
          </a:p>
          <a:p>
            <a:pPr indent="0" lvl="0" marL="0" rtl="0" algn="l">
              <a:spcBef>
                <a:spcPts val="0"/>
              </a:spcBef>
              <a:spcAft>
                <a:spcPts val="0"/>
              </a:spcAft>
              <a:buNone/>
            </a:pPr>
            <a:r>
              <a:t/>
            </a:r>
            <a:endParaRPr b="1" sz="3000">
              <a:solidFill>
                <a:srgbClr val="F3F3F3"/>
              </a:solidFill>
            </a:endParaRPr>
          </a:p>
          <a:p>
            <a:pPr indent="-450850" lvl="0" marL="457200" rtl="0" algn="l">
              <a:spcBef>
                <a:spcPts val="0"/>
              </a:spcBef>
              <a:spcAft>
                <a:spcPts val="0"/>
              </a:spcAft>
              <a:buClr>
                <a:srgbClr val="F3F3F3"/>
              </a:buClr>
              <a:buSzPts val="3500"/>
              <a:buChar char="●"/>
            </a:pPr>
            <a:r>
              <a:rPr b="1" lang="en" sz="3500">
                <a:solidFill>
                  <a:srgbClr val="F3F3F3"/>
                </a:solidFill>
              </a:rPr>
              <a:t>Narrative</a:t>
            </a:r>
            <a:endParaRPr b="1" sz="3500">
              <a:solidFill>
                <a:srgbClr val="F3F3F3"/>
              </a:solidFill>
            </a:endParaRPr>
          </a:p>
          <a:p>
            <a:pPr indent="-450850" lvl="0" marL="457200" rtl="0" algn="l">
              <a:spcBef>
                <a:spcPts val="0"/>
              </a:spcBef>
              <a:spcAft>
                <a:spcPts val="0"/>
              </a:spcAft>
              <a:buClr>
                <a:srgbClr val="F3F3F3"/>
              </a:buClr>
              <a:buSzPts val="3500"/>
              <a:buChar char="●"/>
            </a:pPr>
            <a:r>
              <a:rPr b="1" lang="en" sz="3500">
                <a:solidFill>
                  <a:srgbClr val="F3F3F3"/>
                </a:solidFill>
              </a:rPr>
              <a:t>Dialogue</a:t>
            </a:r>
            <a:endParaRPr b="1" sz="3500">
              <a:solidFill>
                <a:srgbClr val="F3F3F3"/>
              </a:solidFill>
            </a:endParaRPr>
          </a:p>
          <a:p>
            <a:pPr indent="-450850" lvl="0" marL="457200" rtl="0" algn="l">
              <a:spcBef>
                <a:spcPts val="0"/>
              </a:spcBef>
              <a:spcAft>
                <a:spcPts val="0"/>
              </a:spcAft>
              <a:buClr>
                <a:srgbClr val="F3F3F3"/>
              </a:buClr>
              <a:buSzPts val="3500"/>
              <a:buChar char="●"/>
            </a:pPr>
            <a:r>
              <a:rPr b="1" lang="en" sz="3500">
                <a:solidFill>
                  <a:srgbClr val="F3F3F3"/>
                </a:solidFill>
              </a:rPr>
              <a:t>Instruction</a:t>
            </a:r>
            <a:endParaRPr b="1" sz="3500">
              <a:solidFill>
                <a:srgbClr val="F3F3F3"/>
              </a:solidFill>
            </a:endParaRPr>
          </a:p>
          <a:p>
            <a:pPr indent="-450850" lvl="0" marL="457200" rtl="0" algn="l">
              <a:spcBef>
                <a:spcPts val="0"/>
              </a:spcBef>
              <a:spcAft>
                <a:spcPts val="0"/>
              </a:spcAft>
              <a:buClr>
                <a:srgbClr val="F3F3F3"/>
              </a:buClr>
              <a:buSzPts val="3500"/>
              <a:buChar char="●"/>
            </a:pPr>
            <a:r>
              <a:rPr b="1" lang="en" sz="3500">
                <a:solidFill>
                  <a:srgbClr val="F3F3F3"/>
                </a:solidFill>
              </a:rPr>
              <a:t>Poetry</a:t>
            </a:r>
            <a:endParaRPr b="1" sz="3500">
              <a:solidFill>
                <a:srgbClr val="F3F3F3"/>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