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notesMasterIdLst>
    <p:notesMasterId r:id="rId49"/>
  </p:notesMasterIdLst>
  <p:sldIdLst>
    <p:sldId id="324" r:id="rId3"/>
    <p:sldId id="256" r:id="rId4"/>
    <p:sldId id="323" r:id="rId5"/>
    <p:sldId id="257" r:id="rId6"/>
    <p:sldId id="258" r:id="rId7"/>
    <p:sldId id="259" r:id="rId8"/>
    <p:sldId id="260" r:id="rId9"/>
    <p:sldId id="261" r:id="rId10"/>
    <p:sldId id="262" r:id="rId11"/>
    <p:sldId id="263" r:id="rId12"/>
    <p:sldId id="264" r:id="rId13"/>
    <p:sldId id="322" r:id="rId14"/>
    <p:sldId id="302" r:id="rId15"/>
    <p:sldId id="266" r:id="rId16"/>
    <p:sldId id="267" r:id="rId17"/>
    <p:sldId id="315" r:id="rId18"/>
    <p:sldId id="269" r:id="rId19"/>
    <p:sldId id="270" r:id="rId20"/>
    <p:sldId id="272" r:id="rId21"/>
    <p:sldId id="273" r:id="rId22"/>
    <p:sldId id="274" r:id="rId23"/>
    <p:sldId id="304" r:id="rId24"/>
    <p:sldId id="276" r:id="rId25"/>
    <p:sldId id="277" r:id="rId26"/>
    <p:sldId id="278" r:id="rId27"/>
    <p:sldId id="279" r:id="rId28"/>
    <p:sldId id="305" r:id="rId29"/>
    <p:sldId id="281" r:id="rId30"/>
    <p:sldId id="283" r:id="rId31"/>
    <p:sldId id="284" r:id="rId32"/>
    <p:sldId id="286" r:id="rId33"/>
    <p:sldId id="306" r:id="rId34"/>
    <p:sldId id="307" r:id="rId35"/>
    <p:sldId id="308" r:id="rId36"/>
    <p:sldId id="289" r:id="rId37"/>
    <p:sldId id="313" r:id="rId38"/>
    <p:sldId id="291" r:id="rId39"/>
    <p:sldId id="309" r:id="rId40"/>
    <p:sldId id="316" r:id="rId41"/>
    <p:sldId id="317" r:id="rId42"/>
    <p:sldId id="318" r:id="rId43"/>
    <p:sldId id="299" r:id="rId44"/>
    <p:sldId id="319" r:id="rId45"/>
    <p:sldId id="320" r:id="rId46"/>
    <p:sldId id="321" r:id="rId47"/>
    <p:sldId id="32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694" autoAdjust="0"/>
  </p:normalViewPr>
  <p:slideViewPr>
    <p:cSldViewPr snapToGrid="0" snapToObjects="1">
      <p:cViewPr varScale="1">
        <p:scale>
          <a:sx n="70" d="100"/>
          <a:sy n="70" d="100"/>
        </p:scale>
        <p:origin x="210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30" d="100"/>
          <a:sy n="130" d="100"/>
        </p:scale>
        <p:origin x="-1104"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FD5C9-E9F4-1243-88C1-8A437B8F0D09}" type="datetimeFigureOut">
              <a:rPr lang="en-US" smtClean="0"/>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3C6CE-D721-6F47-8827-C759FD94048E}" type="slidenum">
              <a:rPr lang="en-US" smtClean="0"/>
              <a:t>‹#›</a:t>
            </a:fld>
            <a:endParaRPr lang="en-US"/>
          </a:p>
        </p:txBody>
      </p:sp>
    </p:spTree>
    <p:extLst>
      <p:ext uri="{BB962C8B-B14F-4D97-AF65-F5344CB8AC3E}">
        <p14:creationId xmlns:p14="http://schemas.microsoft.com/office/powerpoint/2010/main" val="1313177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ho, it’s off to work we go”</a:t>
            </a:r>
          </a:p>
          <a:p>
            <a:endParaRPr lang="en-US" dirty="0" smtClean="0"/>
          </a:p>
          <a:p>
            <a:r>
              <a:rPr lang="en-US" dirty="0" smtClean="0"/>
              <a:t>Americans working</a:t>
            </a:r>
            <a:r>
              <a:rPr lang="en-US" baseline="0" dirty="0" smtClean="0"/>
              <a:t> harder than ever</a:t>
            </a:r>
          </a:p>
          <a:p>
            <a:r>
              <a:rPr lang="en-US" baseline="0" dirty="0" smtClean="0"/>
              <a:t>	More than anyone in industrialized world</a:t>
            </a:r>
          </a:p>
          <a:p>
            <a:r>
              <a:rPr lang="en-US" baseline="0" dirty="0" smtClean="0"/>
              <a:t>	Less vacation, longer days, retiring later</a:t>
            </a:r>
          </a:p>
          <a:p>
            <a:r>
              <a:rPr lang="en-US" baseline="0" dirty="0" smtClean="0"/>
              <a:t>	More than any other activity, even sleeping</a:t>
            </a:r>
          </a:p>
          <a:p>
            <a:endParaRPr lang="en-US" baseline="0" dirty="0" smtClean="0"/>
          </a:p>
          <a:p>
            <a:r>
              <a:rPr lang="en-US" baseline="0" dirty="0" smtClean="0"/>
              <a:t>Some love work/ hate/ in between</a:t>
            </a:r>
          </a:p>
          <a:p>
            <a:endParaRPr lang="en-US" baseline="0" dirty="0" smtClean="0"/>
          </a:p>
          <a:p>
            <a:r>
              <a:rPr lang="en-US" baseline="0" dirty="0" smtClean="0"/>
              <a:t>In the church: Deep confusion about work</a:t>
            </a:r>
          </a:p>
          <a:p>
            <a:r>
              <a:rPr lang="en-US" baseline="0" dirty="0" smtClean="0"/>
              <a:t>	Is it good to 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Why should we 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How work &amp; faith relate?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Will my work last?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Or is it meaningless?</a:t>
            </a:r>
          </a:p>
          <a:p>
            <a:endParaRPr lang="en-US" baseline="0" dirty="0" smtClean="0"/>
          </a:p>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a:t>
            </a:fld>
            <a:endParaRPr lang="en-US"/>
          </a:p>
        </p:txBody>
      </p:sp>
    </p:spTree>
    <p:extLst>
      <p:ext uri="{BB962C8B-B14F-4D97-AF65-F5344CB8AC3E}">
        <p14:creationId xmlns:p14="http://schemas.microsoft.com/office/powerpoint/2010/main" val="155212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consequences of the fall are spelled out:</a:t>
            </a:r>
          </a:p>
          <a:p>
            <a:endParaRPr lang="en-US" sz="1200" dirty="0" smtClean="0"/>
          </a:p>
          <a:p>
            <a:r>
              <a:rPr lang="en-US" sz="1200" dirty="0" smtClean="0"/>
              <a:t>Genesis 3:17–19</a:t>
            </a:r>
          </a:p>
          <a:p>
            <a:endParaRPr lang="en-US" sz="1200" dirty="0" smtClean="0"/>
          </a:p>
          <a:p>
            <a:pPr>
              <a:lnSpc>
                <a:spcPct val="120000"/>
              </a:lnSpc>
            </a:pPr>
            <a:r>
              <a:rPr lang="en-US" sz="1200" dirty="0" smtClean="0"/>
              <a:t>“The ground is cursed because of you. You will eat from it by means of painful labor all the days of your life. It will produce thorns and thistles for you, and you will eat the plants of the field. You will eat bread by the sweat of your brow until you return to the ground, since you were taken from it, For you are dust, and you will return to dust.”</a:t>
            </a:r>
            <a:endParaRPr lang="en-US" sz="1200" dirty="0"/>
          </a:p>
        </p:txBody>
      </p:sp>
      <p:sp>
        <p:nvSpPr>
          <p:cNvPr id="4" name="Slide Number Placeholder 3"/>
          <p:cNvSpPr>
            <a:spLocks noGrp="1"/>
          </p:cNvSpPr>
          <p:nvPr>
            <p:ph type="sldNum" sz="quarter" idx="10"/>
          </p:nvPr>
        </p:nvSpPr>
        <p:spPr/>
        <p:txBody>
          <a:bodyPr/>
          <a:lstStyle/>
          <a:p>
            <a:fld id="{D703C6CE-D721-6F47-8827-C759FD94048E}" type="slidenum">
              <a:rPr lang="en-US" smtClean="0"/>
              <a:t>11</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a:buNone/>
            </a:pPr>
            <a:r>
              <a:rPr lang="en-US" sz="1200" dirty="0" smtClean="0"/>
              <a:t>Consequences:</a:t>
            </a:r>
          </a:p>
          <a:p>
            <a:pPr marL="0" indent="0">
              <a:lnSpc>
                <a:spcPct val="120000"/>
              </a:lnSpc>
              <a:buFont typeface="Arial"/>
              <a:buNone/>
            </a:pPr>
            <a:r>
              <a:rPr lang="en-US" sz="1200" dirty="0" smtClean="0"/>
              <a:t>	</a:t>
            </a:r>
          </a:p>
          <a:p>
            <a:pPr marL="0" indent="0">
              <a:lnSpc>
                <a:spcPct val="120000"/>
              </a:lnSpc>
              <a:buFont typeface="Arial"/>
              <a:buNone/>
            </a:pPr>
            <a:r>
              <a:rPr lang="en-US" sz="1200" dirty="0" smtClean="0"/>
              <a:t>	For Adam, consequences</a:t>
            </a:r>
            <a:r>
              <a:rPr lang="en-US" sz="1200" baseline="0" dirty="0" smtClean="0"/>
              <a:t> </a:t>
            </a:r>
            <a:r>
              <a:rPr lang="en-US" sz="1200" dirty="0" smtClean="0"/>
              <a:t>nearly entirely concerned with work</a:t>
            </a:r>
          </a:p>
          <a:p>
            <a:pPr marL="0" indent="0">
              <a:lnSpc>
                <a:spcPct val="120000"/>
              </a:lnSpc>
              <a:buFont typeface="Arial"/>
              <a:buNone/>
            </a:pPr>
            <a:endParaRPr lang="en-US" sz="1200" dirty="0" smtClean="0"/>
          </a:p>
          <a:p>
            <a:pPr marL="0" indent="0">
              <a:lnSpc>
                <a:spcPct val="120000"/>
              </a:lnSpc>
              <a:buFont typeface="Arial"/>
              <a:buNone/>
            </a:pPr>
            <a:r>
              <a:rPr lang="en-US" sz="1200" dirty="0" smtClean="0"/>
              <a:t>	Work will become much more difficult</a:t>
            </a:r>
          </a:p>
          <a:p>
            <a:pPr marL="0" indent="0">
              <a:lnSpc>
                <a:spcPct val="120000"/>
              </a:lnSpc>
              <a:buFont typeface="Arial"/>
              <a:buNone/>
            </a:pPr>
            <a:endParaRPr lang="en-US" sz="1200" dirty="0" smtClean="0"/>
          </a:p>
          <a:p>
            <a:pPr marL="0" indent="0">
              <a:lnSpc>
                <a:spcPct val="120000"/>
              </a:lnSpc>
              <a:buFont typeface="Arial"/>
              <a:buNone/>
            </a:pPr>
            <a:r>
              <a:rPr lang="en-US" sz="1200" dirty="0" smtClean="0"/>
              <a:t>	Hint of futility (death)</a:t>
            </a:r>
          </a:p>
          <a:p>
            <a:endParaRPr lang="en-US" sz="1200" dirty="0" smtClean="0"/>
          </a:p>
          <a:p>
            <a:pPr>
              <a:lnSpc>
                <a:spcPct val="120000"/>
              </a:lnSpc>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12</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Putting Genesis 1–3 together…</a:t>
            </a:r>
          </a:p>
          <a:p>
            <a:pPr>
              <a:lnSpc>
                <a:spcPct val="120000"/>
              </a:lnSpc>
            </a:pPr>
            <a:endParaRPr lang="en-US" sz="1200" dirty="0" smtClean="0"/>
          </a:p>
          <a:p>
            <a:pPr marL="342900" indent="-342900">
              <a:lnSpc>
                <a:spcPct val="120000"/>
              </a:lnSpc>
              <a:buFont typeface="Arial"/>
              <a:buChar char="•"/>
            </a:pPr>
            <a:r>
              <a:rPr lang="en-US" sz="1200" dirty="0" smtClean="0"/>
              <a:t>Work is good </a:t>
            </a:r>
          </a:p>
          <a:p>
            <a:pPr marL="800100" lvl="1" indent="-342900">
              <a:lnSpc>
                <a:spcPct val="120000"/>
              </a:lnSpc>
              <a:buFont typeface="Arial"/>
              <a:buChar char="•"/>
            </a:pPr>
            <a:r>
              <a:rPr lang="en-US" sz="1200" dirty="0" smtClean="0"/>
              <a:t>Reflected by God’s nature</a:t>
            </a:r>
          </a:p>
          <a:p>
            <a:pPr marL="800100" lvl="1" indent="-342900">
              <a:lnSpc>
                <a:spcPct val="120000"/>
              </a:lnSpc>
              <a:buFont typeface="Arial"/>
              <a:buChar char="•"/>
            </a:pPr>
            <a:r>
              <a:rPr lang="en-US" sz="1200" dirty="0" smtClean="0"/>
              <a:t>And intent for humanity</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But bent out of shape by sin</a:t>
            </a:r>
          </a:p>
          <a:p>
            <a:pPr marL="800100" lvl="1" indent="-342900">
              <a:lnSpc>
                <a:spcPct val="120000"/>
              </a:lnSpc>
              <a:buFont typeface="Arial"/>
              <a:buChar char="•"/>
            </a:pPr>
            <a:r>
              <a:rPr lang="en-US" sz="1200" dirty="0" smtClean="0"/>
              <a:t>Work will never be the same</a:t>
            </a:r>
          </a:p>
          <a:p>
            <a:pPr marL="342900" indent="-342900">
              <a:buFont typeface="Arial"/>
              <a:buChar char="•"/>
            </a:pPr>
            <a:endParaRPr lang="en-US" sz="1200" dirty="0" smtClean="0"/>
          </a:p>
          <a:p>
            <a:pPr marL="342900" indent="-342900">
              <a:buFont typeface="Arial"/>
              <a:buChar char="•"/>
            </a:pPr>
            <a:endParaRPr lang="en-US" sz="1200" dirty="0" smtClean="0"/>
          </a:p>
          <a:p>
            <a:pPr>
              <a:lnSpc>
                <a:spcPct val="120000"/>
              </a:lnSpc>
            </a:pPr>
            <a:endParaRPr lang="en-US" sz="1200" dirty="0" smtClean="0"/>
          </a:p>
          <a:p>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13</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a:buChar char="•"/>
            </a:pPr>
            <a:r>
              <a:rPr lang="en-US" sz="1200" dirty="0" smtClean="0"/>
              <a:t>Turn now to Proverbs</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Snapshot of a good life lived in the kingdom</a:t>
            </a:r>
          </a:p>
          <a:p>
            <a:pPr marL="800100" lvl="1" indent="-342900">
              <a:lnSpc>
                <a:spcPct val="120000"/>
              </a:lnSpc>
              <a:buFont typeface="Arial"/>
              <a:buChar char="•"/>
            </a:pPr>
            <a:r>
              <a:rPr lang="en-US" sz="1200" dirty="0" smtClean="0"/>
              <a:t>How wisdom shapes lives</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Addresses several themes related to work:</a:t>
            </a:r>
          </a:p>
          <a:p>
            <a:pPr marL="800100" lvl="1" indent="-342900">
              <a:lnSpc>
                <a:spcPct val="120000"/>
              </a:lnSpc>
              <a:buFont typeface="Arial"/>
              <a:buChar char="•"/>
            </a:pPr>
            <a:r>
              <a:rPr lang="en-US" sz="1200" dirty="0" smtClean="0"/>
              <a:t>Success, achievement, discipline, character</a:t>
            </a:r>
          </a:p>
          <a:p>
            <a:pPr marL="342900" indent="-342900">
              <a:buFont typeface="Arial"/>
              <a:buChar char="•"/>
            </a:pPr>
            <a:endParaRPr lang="en-US" sz="1200" dirty="0" smtClean="0"/>
          </a:p>
          <a:p>
            <a:pPr marL="342900" indent="-342900">
              <a:buFont typeface="Arial"/>
              <a:buChar char="•"/>
            </a:pPr>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14</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Success</a:t>
            </a:r>
          </a:p>
          <a:p>
            <a:pPr>
              <a:lnSpc>
                <a:spcPct val="120000"/>
              </a:lnSpc>
            </a:pPr>
            <a:endParaRPr lang="en-US" sz="1200" dirty="0" smtClean="0"/>
          </a:p>
          <a:p>
            <a:r>
              <a:rPr lang="en-US" sz="1200" dirty="0" smtClean="0"/>
              <a:t>“For the LORD gives wisdom; from His mouth come knowledge and understanding. </a:t>
            </a:r>
          </a:p>
          <a:p>
            <a:r>
              <a:rPr lang="en-US" sz="1200" dirty="0" smtClean="0"/>
              <a:t>He stores up success for the upright.”</a:t>
            </a:r>
          </a:p>
          <a:p>
            <a:r>
              <a:rPr lang="en-US" sz="1200" dirty="0" smtClean="0"/>
              <a:t>(2:6–7)</a:t>
            </a:r>
          </a:p>
          <a:p>
            <a:r>
              <a:rPr lang="en-US" sz="1200" dirty="0" smtClean="0"/>
              <a:t> </a:t>
            </a:r>
          </a:p>
          <a:p>
            <a:r>
              <a:rPr lang="en-US" sz="1200" dirty="0" smtClean="0"/>
              <a:t>“The one who understands a matter finds success,</a:t>
            </a:r>
          </a:p>
          <a:p>
            <a:r>
              <a:rPr lang="en-US" sz="1200" dirty="0" smtClean="0"/>
              <a:t> and the one who trusts in the LORD will be happy.”</a:t>
            </a:r>
          </a:p>
          <a:p>
            <a:r>
              <a:rPr lang="en-US" sz="1200" dirty="0" smtClean="0"/>
              <a:t>(16:20)</a:t>
            </a:r>
          </a:p>
          <a:p>
            <a:r>
              <a:rPr lang="en-US" sz="1200" dirty="0" smtClean="0"/>
              <a:t> </a:t>
            </a:r>
          </a:p>
          <a:p>
            <a:r>
              <a:rPr lang="en-US" sz="1200" dirty="0" smtClean="0"/>
              <a:t>“A house is built by wisdom, and it is established by understanding; </a:t>
            </a:r>
          </a:p>
          <a:p>
            <a:r>
              <a:rPr lang="en-US" sz="1200" dirty="0" smtClean="0"/>
              <a:t>by knowledge the rooms are filled with every precious and beautiful treasure.”</a:t>
            </a:r>
          </a:p>
          <a:p>
            <a:r>
              <a:rPr lang="en-US" sz="1200" dirty="0" smtClean="0"/>
              <a:t>(24:3–4)</a:t>
            </a:r>
          </a:p>
        </p:txBody>
      </p:sp>
      <p:sp>
        <p:nvSpPr>
          <p:cNvPr id="4" name="Slide Number Placeholder 3"/>
          <p:cNvSpPr>
            <a:spLocks noGrp="1"/>
          </p:cNvSpPr>
          <p:nvPr>
            <p:ph type="sldNum" sz="quarter" idx="10"/>
          </p:nvPr>
        </p:nvSpPr>
        <p:spPr/>
        <p:txBody>
          <a:bodyPr/>
          <a:lstStyle/>
          <a:p>
            <a:fld id="{D703C6CE-D721-6F47-8827-C759FD94048E}" type="slidenum">
              <a:rPr lang="en-US" smtClean="0"/>
              <a:t>15</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Success: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inherently good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Though some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qualifications: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Better to be poor with integrity, than rich without it (28:6)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general:</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blessing from God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One of the goals of living wisely</a:t>
            </a:r>
            <a:endParaRPr lang="en-US" sz="2000" dirty="0" smtClean="0"/>
          </a:p>
        </p:txBody>
      </p:sp>
      <p:sp>
        <p:nvSpPr>
          <p:cNvPr id="4" name="Slide Number Placeholder 3"/>
          <p:cNvSpPr>
            <a:spLocks noGrp="1"/>
          </p:cNvSpPr>
          <p:nvPr>
            <p:ph type="sldNum" sz="quarter" idx="10"/>
          </p:nvPr>
        </p:nvSpPr>
        <p:spPr/>
        <p:txBody>
          <a:bodyPr/>
          <a:lstStyle/>
          <a:p>
            <a:fld id="{D703C6CE-D721-6F47-8827-C759FD94048E}" type="slidenum">
              <a:rPr lang="en-US" smtClean="0"/>
              <a:t>16</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Work and diligence (1)</a:t>
            </a:r>
          </a:p>
          <a:p>
            <a:pPr>
              <a:lnSpc>
                <a:spcPct val="120000"/>
              </a:lnSpc>
            </a:pPr>
            <a:endParaRPr lang="en-US" sz="1200" dirty="0" smtClean="0"/>
          </a:p>
          <a:p>
            <a:r>
              <a:rPr lang="en-US" sz="1200" dirty="0" smtClean="0"/>
              <a:t>“Idle hands make one poor, but diligent hands bring riches.”</a:t>
            </a:r>
          </a:p>
          <a:p>
            <a:r>
              <a:rPr lang="en-US" sz="1200" dirty="0" smtClean="0"/>
              <a:t>(10:4)</a:t>
            </a:r>
          </a:p>
          <a:p>
            <a:r>
              <a:rPr lang="en-US" sz="1200" dirty="0" smtClean="0"/>
              <a:t> </a:t>
            </a:r>
          </a:p>
          <a:p>
            <a:r>
              <a:rPr lang="en-US" sz="1200" dirty="0" smtClean="0"/>
              <a:t>“A lazy man doesn’t roast his game, but to a diligent man, his wealth is precious.”</a:t>
            </a:r>
          </a:p>
          <a:p>
            <a:r>
              <a:rPr lang="en-US" sz="1200" dirty="0" smtClean="0"/>
              <a:t>(12:27)</a:t>
            </a:r>
          </a:p>
          <a:p>
            <a:r>
              <a:rPr lang="en-US" sz="1200" dirty="0" smtClean="0"/>
              <a:t> </a:t>
            </a:r>
          </a:p>
          <a:p>
            <a:r>
              <a:rPr lang="en-US" sz="1200" dirty="0" smtClean="0"/>
              <a:t>“The plans of the diligent certainly lead to profit,</a:t>
            </a:r>
          </a:p>
          <a:p>
            <a:r>
              <a:rPr lang="en-US" sz="1200" dirty="0" smtClean="0"/>
              <a:t> but anyone who is reckless certainly becomes poor.”</a:t>
            </a:r>
          </a:p>
          <a:p>
            <a:r>
              <a:rPr lang="en-US" sz="1200" dirty="0" smtClean="0"/>
              <a:t>(21:5)</a:t>
            </a:r>
          </a:p>
        </p:txBody>
      </p:sp>
      <p:sp>
        <p:nvSpPr>
          <p:cNvPr id="4" name="Slide Number Placeholder 3"/>
          <p:cNvSpPr>
            <a:spLocks noGrp="1"/>
          </p:cNvSpPr>
          <p:nvPr>
            <p:ph type="sldNum" sz="quarter" idx="10"/>
          </p:nvPr>
        </p:nvSpPr>
        <p:spPr/>
        <p:txBody>
          <a:bodyPr/>
          <a:lstStyle/>
          <a:p>
            <a:fld id="{D703C6CE-D721-6F47-8827-C759FD94048E}" type="slidenum">
              <a:rPr lang="en-US" smtClean="0"/>
              <a:t>17</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Work and diligence (2)</a:t>
            </a:r>
          </a:p>
          <a:p>
            <a:pPr>
              <a:lnSpc>
                <a:spcPct val="120000"/>
              </a:lnSpc>
            </a:pPr>
            <a:endParaRPr lang="en-US" sz="1200" dirty="0" smtClean="0"/>
          </a:p>
          <a:p>
            <a:r>
              <a:rPr lang="en-US" sz="1200" dirty="0" smtClean="0"/>
              <a:t>“Do you see a man skilled in his work? He will stand in the presence of kings. </a:t>
            </a:r>
          </a:p>
          <a:p>
            <a:r>
              <a:rPr lang="en-US" sz="1200" dirty="0" smtClean="0"/>
              <a:t>He will not stand in the presence of unknown men.”</a:t>
            </a:r>
          </a:p>
          <a:p>
            <a:r>
              <a:rPr lang="en-US" sz="1200" dirty="0" smtClean="0"/>
              <a:t>(22:29)</a:t>
            </a:r>
          </a:p>
          <a:p>
            <a:r>
              <a:rPr lang="en-US" sz="1200" dirty="0" smtClean="0"/>
              <a:t> </a:t>
            </a:r>
          </a:p>
          <a:p>
            <a:r>
              <a:rPr lang="en-US" sz="1200" dirty="0" smtClean="0"/>
              <a:t>Virtually the whole of Proverbs 31:10–31 praises the capable wife </a:t>
            </a:r>
          </a:p>
          <a:p>
            <a:r>
              <a:rPr lang="en-US" sz="1200" dirty="0" smtClean="0"/>
              <a:t>and all her work, discipline, and achievements, culminating in 31:31:</a:t>
            </a:r>
          </a:p>
          <a:p>
            <a:r>
              <a:rPr lang="en-US" sz="1200" dirty="0" smtClean="0"/>
              <a:t> </a:t>
            </a:r>
          </a:p>
          <a:p>
            <a:r>
              <a:rPr lang="en-US" sz="1200" dirty="0" smtClean="0"/>
              <a:t>“Give her the reward of her labor, and let her works praise her at the city gates.”</a:t>
            </a:r>
          </a:p>
          <a:p>
            <a:r>
              <a:rPr lang="en-US" sz="1200" dirty="0" smtClean="0"/>
              <a:t>(31:31)</a:t>
            </a:r>
          </a:p>
        </p:txBody>
      </p:sp>
      <p:sp>
        <p:nvSpPr>
          <p:cNvPr id="4" name="Slide Number Placeholder 3"/>
          <p:cNvSpPr>
            <a:spLocks noGrp="1"/>
          </p:cNvSpPr>
          <p:nvPr>
            <p:ph type="sldNum" sz="quarter" idx="10"/>
          </p:nvPr>
        </p:nvSpPr>
        <p:spPr/>
        <p:txBody>
          <a:bodyPr/>
          <a:lstStyle/>
          <a:p>
            <a:fld id="{D703C6CE-D721-6F47-8827-C759FD94048E}" type="slidenum">
              <a:rPr lang="en-US" smtClean="0"/>
              <a:t>18</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But Proverbs: OT kingdom living</a:t>
            </a:r>
          </a:p>
          <a:p>
            <a:pPr marL="342900" indent="-342900">
              <a:lnSpc>
                <a:spcPct val="120000"/>
              </a:lnSpc>
              <a:buFont typeface="Arial"/>
              <a:buChar char="•"/>
            </a:pPr>
            <a:endParaRPr lang="en-US" sz="1200" dirty="0" smtClean="0"/>
          </a:p>
          <a:p>
            <a:pPr marL="342900" indent="-342900">
              <a:buFont typeface="Arial"/>
              <a:buChar char="•"/>
            </a:pPr>
            <a:r>
              <a:rPr lang="en-US" sz="1200" dirty="0" smtClean="0"/>
              <a:t>Priorities altered in kingdom of Christ</a:t>
            </a:r>
          </a:p>
          <a:p>
            <a:pPr marL="342900" indent="-342900">
              <a:buFont typeface="Arial"/>
              <a:buChar char="•"/>
            </a:pPr>
            <a:r>
              <a:rPr lang="en-US" sz="1200" dirty="0" smtClean="0"/>
              <a:t>Success redefined in important ways</a:t>
            </a:r>
          </a:p>
          <a:p>
            <a:pPr marL="342900" indent="-342900">
              <a:buFont typeface="Arial"/>
              <a:buChar char="•"/>
            </a:pPr>
            <a:r>
              <a:rPr lang="en-US" sz="1200" dirty="0" smtClean="0"/>
              <a:t>But success, work, diligence, character: part of the</a:t>
            </a:r>
            <a:r>
              <a:rPr lang="en-US" sz="1200" baseline="0" dirty="0" smtClean="0"/>
              <a:t> </a:t>
            </a:r>
            <a:r>
              <a:rPr lang="en-US" sz="1200" dirty="0" smtClean="0"/>
              <a:t>life of wisdom</a:t>
            </a:r>
          </a:p>
        </p:txBody>
      </p:sp>
      <p:sp>
        <p:nvSpPr>
          <p:cNvPr id="4" name="Slide Number Placeholder 3"/>
          <p:cNvSpPr>
            <a:spLocks noGrp="1"/>
          </p:cNvSpPr>
          <p:nvPr>
            <p:ph type="sldNum" sz="quarter" idx="10"/>
          </p:nvPr>
        </p:nvSpPr>
        <p:spPr/>
        <p:txBody>
          <a:bodyPr/>
          <a:lstStyle/>
          <a:p>
            <a:fld id="{D703C6CE-D721-6F47-8827-C759FD94048E}" type="slidenum">
              <a:rPr lang="en-US" smtClean="0"/>
              <a:t>19</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a:buChar char="•"/>
            </a:pPr>
            <a:r>
              <a:rPr lang="en-US" sz="1200" dirty="0" smtClean="0"/>
              <a:t>Proverbs: if</a:t>
            </a:r>
            <a:r>
              <a:rPr lang="en-US" sz="1200" baseline="0" dirty="0" smtClean="0"/>
              <a:t> </a:t>
            </a:r>
            <a:r>
              <a:rPr lang="en-US" sz="1200" dirty="0" smtClean="0"/>
              <a:t>live according to wisdom,</a:t>
            </a:r>
            <a:r>
              <a:rPr lang="en-US" sz="1200" baseline="0" dirty="0" smtClean="0"/>
              <a:t> </a:t>
            </a:r>
            <a:r>
              <a:rPr lang="en-US" sz="1200" dirty="0" smtClean="0"/>
              <a:t>everything will work out</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Job: but life’s not as simple as that</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Ecclesiastes: so what? You’re going to die anyway</a:t>
            </a:r>
          </a:p>
          <a:p>
            <a:r>
              <a:rPr lang="en-US" sz="1200" dirty="0" smtClean="0"/>
              <a:t> </a:t>
            </a:r>
          </a:p>
          <a:p>
            <a:endParaRPr lang="en-US" sz="1200" dirty="0" smtClean="0"/>
          </a:p>
          <a:p>
            <a:pPr marL="342900" indent="-342900">
              <a:buFont typeface="Arial"/>
              <a:buChar char="•"/>
            </a:pPr>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20</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of 3 sessions:</a:t>
            </a:r>
          </a:p>
          <a:p>
            <a:endParaRPr lang="en-US" baseline="0" dirty="0" smtClean="0"/>
          </a:p>
          <a:p>
            <a:r>
              <a:rPr lang="en-US" baseline="0" dirty="0" smtClean="0"/>
              <a:t>	Explore robust biblical theology of work</a:t>
            </a:r>
          </a:p>
          <a:p>
            <a:endParaRPr lang="en-US" baseline="0" dirty="0" smtClean="0"/>
          </a:p>
          <a:p>
            <a:r>
              <a:rPr lang="en-US" baseline="0" dirty="0" smtClean="0"/>
              <a:t>	Explore relationship between faith &amp; work</a:t>
            </a:r>
          </a:p>
          <a:p>
            <a:endParaRPr lang="en-US" baseline="0" dirty="0" smtClean="0"/>
          </a:p>
          <a:p>
            <a:r>
              <a:rPr lang="en-US" baseline="0" dirty="0" smtClean="0"/>
              <a:t>	Explore how this affects our ministry to workers</a:t>
            </a:r>
          </a:p>
          <a:p>
            <a:endParaRPr lang="en-US" baseline="0" dirty="0" smtClean="0"/>
          </a:p>
          <a:p>
            <a:endParaRPr lang="en-US" baseline="0" dirty="0" smtClean="0"/>
          </a:p>
          <a:p>
            <a:r>
              <a:rPr lang="en-US" baseline="0" dirty="0" smtClean="0"/>
              <a:t>Goal of this session:</a:t>
            </a:r>
          </a:p>
          <a:p>
            <a:endParaRPr lang="en-US" baseline="0" dirty="0" smtClean="0"/>
          </a:p>
          <a:p>
            <a:r>
              <a:rPr lang="en-US" baseline="0" dirty="0" smtClean="0"/>
              <a:t>	First step: biblical theology of work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3</a:t>
            </a:fld>
            <a:endParaRPr lang="en-US"/>
          </a:p>
        </p:txBody>
      </p:sp>
    </p:spTree>
    <p:extLst>
      <p:ext uri="{BB962C8B-B14F-4D97-AF65-F5344CB8AC3E}">
        <p14:creationId xmlns:p14="http://schemas.microsoft.com/office/powerpoint/2010/main" val="1552120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Ecclesiastes 2:4–9 </a:t>
            </a:r>
          </a:p>
          <a:p>
            <a:pPr>
              <a:lnSpc>
                <a:spcPct val="120000"/>
              </a:lnSpc>
            </a:pPr>
            <a:endParaRPr lang="en-US" sz="1200" dirty="0" smtClean="0"/>
          </a:p>
          <a:p>
            <a:pPr>
              <a:lnSpc>
                <a:spcPct val="120000"/>
              </a:lnSpc>
            </a:pPr>
            <a:r>
              <a:rPr lang="en-US" sz="1200" b="1" dirty="0" smtClean="0"/>
              <a:t>“</a:t>
            </a:r>
            <a:r>
              <a:rPr lang="en-US" sz="1200" dirty="0" smtClean="0"/>
              <a:t>I increased my achievements. I built houses and planted vineyards for myself. </a:t>
            </a:r>
            <a:r>
              <a:rPr lang="en-US" sz="1200" b="1" dirty="0" smtClean="0"/>
              <a:t>5</a:t>
            </a:r>
            <a:r>
              <a:rPr lang="en-US" sz="1200" dirty="0" smtClean="0"/>
              <a:t> I made gardens and parks for myself and planted every kind of fruit tree in them. </a:t>
            </a:r>
            <a:r>
              <a:rPr lang="en-US" sz="1200" b="1" dirty="0" smtClean="0"/>
              <a:t>6</a:t>
            </a:r>
            <a:r>
              <a:rPr lang="en-US" sz="1200" dirty="0" smtClean="0"/>
              <a:t> I constructed reservoirs of water for myself from which to irrigate a grove of flourishing trees. </a:t>
            </a:r>
            <a:r>
              <a:rPr lang="en-US" sz="1200" b="1" dirty="0" smtClean="0"/>
              <a:t>7</a:t>
            </a:r>
            <a:r>
              <a:rPr lang="en-US" sz="1200" dirty="0" smtClean="0"/>
              <a:t> I acquired male and female servants and had slaves who were born in my house. I also owned many herds of cattle and flocks, more than all who were before me in Jerusalem. </a:t>
            </a:r>
            <a:r>
              <a:rPr lang="en-US" sz="1200" b="1" dirty="0" smtClean="0"/>
              <a:t>8</a:t>
            </a:r>
            <a:r>
              <a:rPr lang="en-US" sz="1200" dirty="0" smtClean="0"/>
              <a:t> I also massed silver and gold for myself, and the treasure of kings and provinces. I gathered male and female singers for myself, and many concubines, </a:t>
            </a:r>
          </a:p>
          <a:p>
            <a:pPr>
              <a:lnSpc>
                <a:spcPct val="120000"/>
              </a:lnSpc>
            </a:pPr>
            <a:r>
              <a:rPr lang="en-US" sz="1200" dirty="0" smtClean="0"/>
              <a:t>the delights of men. </a:t>
            </a:r>
            <a:r>
              <a:rPr lang="en-US" sz="1200" b="1" dirty="0" smtClean="0"/>
              <a:t>9</a:t>
            </a:r>
            <a:r>
              <a:rPr lang="en-US" sz="1200" dirty="0" smtClean="0"/>
              <a:t> So I became great and surpassed all who were before me in Jerusalem; my wisdom also remained with me.”  </a:t>
            </a:r>
          </a:p>
        </p:txBody>
      </p:sp>
      <p:sp>
        <p:nvSpPr>
          <p:cNvPr id="4" name="Slide Number Placeholder 3"/>
          <p:cNvSpPr>
            <a:spLocks noGrp="1"/>
          </p:cNvSpPr>
          <p:nvPr>
            <p:ph type="sldNum" sz="quarter" idx="10"/>
          </p:nvPr>
        </p:nvSpPr>
        <p:spPr/>
        <p:txBody>
          <a:bodyPr/>
          <a:lstStyle/>
          <a:p>
            <a:fld id="{D703C6CE-D721-6F47-8827-C759FD94048E}" type="slidenum">
              <a:rPr lang="en-US" smtClean="0"/>
              <a:t>21</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a:buChar char="•"/>
            </a:pPr>
            <a:r>
              <a:rPr lang="en-US" sz="1200" dirty="0" smtClean="0"/>
              <a:t>The teacher achieved a lot</a:t>
            </a:r>
          </a:p>
          <a:p>
            <a:pPr marL="800100" lvl="1" indent="-342900">
              <a:lnSpc>
                <a:spcPct val="120000"/>
              </a:lnSpc>
              <a:buFont typeface="Arial"/>
              <a:buChar char="•"/>
            </a:pPr>
            <a:r>
              <a:rPr lang="en-US" sz="1200" dirty="0" smtClean="0"/>
              <a:t>Assessed his achievements</a:t>
            </a:r>
          </a:p>
          <a:p>
            <a:pPr marL="800100" lvl="1" indent="-342900">
              <a:lnSpc>
                <a:spcPct val="120000"/>
              </a:lnSpc>
              <a:buFont typeface="Arial"/>
              <a:buChar char="•"/>
            </a:pPr>
            <a:r>
              <a:rPr lang="en-US" sz="1200" dirty="0" smtClean="0"/>
              <a:t>Overtook all his predecessors</a:t>
            </a:r>
          </a:p>
          <a:p>
            <a:pPr marL="800100" lvl="1"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Lived according to wisdom,</a:t>
            </a:r>
            <a:r>
              <a:rPr lang="en-US" sz="1200" baseline="0" dirty="0" smtClean="0"/>
              <a:t> </a:t>
            </a:r>
            <a:r>
              <a:rPr lang="en-US" sz="1200" dirty="0" smtClean="0"/>
              <a:t>reaped the reward</a:t>
            </a:r>
          </a:p>
          <a:p>
            <a:pPr marL="342900" indent="-342900">
              <a:lnSpc>
                <a:spcPct val="120000"/>
              </a:lnSpc>
              <a:buFont typeface="Arial"/>
              <a:buChar char="•"/>
            </a:pPr>
            <a:r>
              <a:rPr lang="en-US" sz="1200" dirty="0" smtClean="0"/>
              <a:t>But…</a:t>
            </a:r>
          </a:p>
          <a:p>
            <a:endParaRPr lang="en-US" sz="1200" dirty="0" smtClean="0"/>
          </a:p>
          <a:p>
            <a:pPr marL="342900" indent="-342900">
              <a:buFont typeface="Arial"/>
              <a:buChar char="•"/>
            </a:pPr>
            <a:endParaRPr lang="en-US" sz="1200" dirty="0" smtClean="0"/>
          </a:p>
          <a:p>
            <a:pPr>
              <a:lnSpc>
                <a:spcPct val="120000"/>
              </a:lnSpc>
            </a:pPr>
            <a:endParaRPr lang="en-US" sz="1200" dirty="0" smtClean="0"/>
          </a:p>
        </p:txBody>
      </p:sp>
      <p:sp>
        <p:nvSpPr>
          <p:cNvPr id="4" name="Slide Number Placeholder 3"/>
          <p:cNvSpPr>
            <a:spLocks noGrp="1"/>
          </p:cNvSpPr>
          <p:nvPr>
            <p:ph type="sldNum" sz="quarter" idx="10"/>
          </p:nvPr>
        </p:nvSpPr>
        <p:spPr/>
        <p:txBody>
          <a:bodyPr/>
          <a:lstStyle/>
          <a:p>
            <a:fld id="{D703C6CE-D721-6F47-8827-C759FD94048E}" type="slidenum">
              <a:rPr lang="en-US" smtClean="0"/>
              <a:t>22</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Ecclesiastes 2:11</a:t>
            </a:r>
          </a:p>
          <a:p>
            <a:pPr>
              <a:lnSpc>
                <a:spcPct val="120000"/>
              </a:lnSpc>
            </a:pPr>
            <a:endParaRPr lang="en-US" sz="1200" dirty="0" smtClean="0"/>
          </a:p>
          <a:p>
            <a:r>
              <a:rPr lang="en-US" sz="1200" b="1" dirty="0" smtClean="0"/>
              <a:t>“</a:t>
            </a:r>
            <a:r>
              <a:rPr lang="en-US" sz="1200" dirty="0" smtClean="0"/>
              <a:t>When I considered all that I had accomplished and what I had labored to achieve,</a:t>
            </a:r>
            <a:r>
              <a:rPr lang="en-US" sz="1200" baseline="0" dirty="0" smtClean="0"/>
              <a:t> </a:t>
            </a:r>
            <a:r>
              <a:rPr lang="en-US" sz="1200" dirty="0" smtClean="0"/>
              <a:t>I found everything to be futile and a pursuit of the wind. There was nothing to be gained under the sun.” </a:t>
            </a:r>
          </a:p>
          <a:p>
            <a:endParaRPr lang="en-US" sz="1200" dirty="0" smtClean="0"/>
          </a:p>
          <a:p>
            <a:pPr marL="342900" indent="-342900">
              <a:buFont typeface="Arial"/>
              <a:buChar char="•"/>
            </a:pPr>
            <a:r>
              <a:rPr lang="en-US" sz="1200" dirty="0" smtClean="0"/>
              <a:t>He became a success</a:t>
            </a:r>
          </a:p>
          <a:p>
            <a:pPr marL="342900" indent="-342900">
              <a:buFont typeface="Arial"/>
              <a:buChar char="•"/>
            </a:pPr>
            <a:r>
              <a:rPr lang="en-US" sz="1200" dirty="0" smtClean="0"/>
              <a:t>But all achievements are fleeting</a:t>
            </a:r>
          </a:p>
          <a:p>
            <a:pPr marL="342900" indent="-342900">
              <a:buFont typeface="Arial"/>
              <a:buChar char="•"/>
            </a:pPr>
            <a:r>
              <a:rPr lang="en-US" sz="1200" dirty="0" smtClean="0"/>
              <a:t>Mist and </a:t>
            </a:r>
            <a:r>
              <a:rPr lang="en-US" sz="1200" dirty="0" err="1" smtClean="0"/>
              <a:t>vapour</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23</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Death</a:t>
            </a:r>
          </a:p>
          <a:p>
            <a:pPr>
              <a:lnSpc>
                <a:spcPct val="120000"/>
              </a:lnSpc>
            </a:pPr>
            <a:endParaRPr lang="en-US" sz="1200" dirty="0" smtClean="0"/>
          </a:p>
          <a:p>
            <a:r>
              <a:rPr lang="en-US" sz="1200" dirty="0" smtClean="0"/>
              <a:t>Throughout the book, he grapples with the overarching reality of death:</a:t>
            </a:r>
          </a:p>
          <a:p>
            <a:pPr marL="800100" lvl="1" indent="-342900">
              <a:buFont typeface="Arial"/>
              <a:buChar char="•"/>
            </a:pPr>
            <a:r>
              <a:rPr lang="en-US" sz="1200" dirty="0" smtClean="0"/>
              <a:t>A generation goes and a generation comes (1:4)</a:t>
            </a:r>
          </a:p>
          <a:p>
            <a:pPr marL="800100" lvl="1" indent="-342900">
              <a:buFont typeface="Arial"/>
              <a:buChar char="•"/>
            </a:pPr>
            <a:r>
              <a:rPr lang="en-US" sz="1200" dirty="0" smtClean="0"/>
              <a:t>There is no remembrance of those who lived before (1:11)</a:t>
            </a:r>
          </a:p>
          <a:p>
            <a:pPr marL="800100" lvl="1" indent="-342900">
              <a:buFont typeface="Arial"/>
              <a:buChar char="•"/>
            </a:pPr>
            <a:r>
              <a:rPr lang="en-US" sz="1200" dirty="0" smtClean="0"/>
              <a:t>All the fruit of your work will be left to another (2:18)</a:t>
            </a:r>
          </a:p>
          <a:p>
            <a:pPr marL="800100" lvl="1" indent="-342900">
              <a:buFont typeface="Arial"/>
              <a:buChar char="•"/>
            </a:pPr>
            <a:r>
              <a:rPr lang="en-US" sz="1200" dirty="0" smtClean="0"/>
              <a:t>All come from dust, and all return to dust (3:21)</a:t>
            </a:r>
          </a:p>
          <a:p>
            <a:pPr marL="342900" indent="-342900">
              <a:buFont typeface="Arial"/>
              <a:buChar char="•"/>
            </a:pPr>
            <a:endParaRPr lang="en-US" sz="1200" dirty="0" smtClean="0"/>
          </a:p>
          <a:p>
            <a:pPr marL="800100" lvl="1" indent="-342900">
              <a:buFont typeface="Arial"/>
              <a:buChar char="•"/>
            </a:pPr>
            <a:r>
              <a:rPr lang="en-US" sz="1200" dirty="0" smtClean="0"/>
              <a:t>Death is the great equalizer</a:t>
            </a:r>
          </a:p>
          <a:p>
            <a:pPr marL="800100" lvl="1" indent="-342900">
              <a:buFont typeface="Arial"/>
              <a:buChar char="•"/>
            </a:pPr>
            <a:r>
              <a:rPr lang="en-US" sz="1200" dirty="0" smtClean="0"/>
              <a:t>Wipes out all achievements</a:t>
            </a:r>
          </a:p>
          <a:p>
            <a:pPr marL="800100" lvl="1" indent="-342900">
              <a:buFont typeface="Arial"/>
              <a:buChar char="•"/>
            </a:pPr>
            <a:r>
              <a:rPr lang="en-US" sz="1200" dirty="0" smtClean="0"/>
              <a:t>Makes your work irrelevant</a:t>
            </a:r>
          </a:p>
          <a:p>
            <a:pPr marL="800100" lvl="1" indent="-342900">
              <a:buFont typeface="Arial"/>
              <a:buChar char="•"/>
            </a:pPr>
            <a:r>
              <a:rPr lang="en-US" sz="1200" dirty="0" smtClean="0"/>
              <a:t>Renders you back to dust</a:t>
            </a:r>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24</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Proverbs &amp; Ecclesiastes:</a:t>
            </a:r>
          </a:p>
          <a:p>
            <a:pPr>
              <a:lnSpc>
                <a:spcPct val="120000"/>
              </a:lnSpc>
            </a:pPr>
            <a:endParaRPr lang="en-US" sz="1200" dirty="0" smtClean="0"/>
          </a:p>
          <a:p>
            <a:pPr marL="342900" indent="-342900">
              <a:buFont typeface="Arial"/>
              <a:buChar char="•"/>
            </a:pPr>
            <a:r>
              <a:rPr lang="en-US" sz="1200" dirty="0" smtClean="0"/>
              <a:t>Ecclesiastes:</a:t>
            </a:r>
            <a:r>
              <a:rPr lang="en-US" sz="1200" baseline="0" dirty="0" smtClean="0"/>
              <a:t> </a:t>
            </a:r>
            <a:r>
              <a:rPr lang="en-US" sz="1200" dirty="0" smtClean="0"/>
              <a:t>sober qualification to optimism of Proverbs</a:t>
            </a:r>
          </a:p>
          <a:p>
            <a:pPr marL="342900" indent="-342900">
              <a:buFont typeface="Arial"/>
              <a:buChar char="•"/>
            </a:pPr>
            <a:endParaRPr lang="en-US" sz="1200" dirty="0" smtClean="0"/>
          </a:p>
          <a:p>
            <a:pPr marL="342900" indent="-342900">
              <a:buFont typeface="Arial"/>
              <a:buChar char="•"/>
            </a:pPr>
            <a:r>
              <a:rPr lang="en-US" sz="1200" dirty="0" smtClean="0"/>
              <a:t>Both develop themes of Genesis 1 and 3:</a:t>
            </a:r>
          </a:p>
          <a:p>
            <a:pPr marL="800100" lvl="1" indent="-342900">
              <a:buFont typeface="Arial"/>
              <a:buChar char="•"/>
            </a:pPr>
            <a:r>
              <a:rPr lang="en-US" sz="1200" dirty="0" smtClean="0"/>
              <a:t>Proverbs:</a:t>
            </a:r>
            <a:r>
              <a:rPr lang="en-US" sz="1200" baseline="0" dirty="0" smtClean="0"/>
              <a:t> draws </a:t>
            </a:r>
            <a:r>
              <a:rPr lang="en-US" sz="1200" dirty="0" smtClean="0"/>
              <a:t>on order of creation (Gen 1)</a:t>
            </a:r>
          </a:p>
          <a:p>
            <a:pPr marL="800100" lvl="1" indent="-342900">
              <a:buFont typeface="Arial"/>
              <a:buChar char="•"/>
            </a:pPr>
            <a:r>
              <a:rPr lang="en-US" sz="1200" dirty="0" smtClean="0"/>
              <a:t>Ecclesiastes: draws on corruption of sin and death (Gen 3)</a:t>
            </a:r>
          </a:p>
          <a:p>
            <a:pPr marL="342900" lvl="0" indent="-342900">
              <a:buFont typeface="Arial"/>
              <a:buChar char="•"/>
            </a:pPr>
            <a:endParaRPr lang="en-US" sz="1200" dirty="0" smtClean="0"/>
          </a:p>
          <a:p>
            <a:pPr marL="342900" lvl="0" indent="-342900">
              <a:buFont typeface="Arial"/>
              <a:buChar char="•"/>
            </a:pPr>
            <a:r>
              <a:rPr lang="en-US" sz="1200" dirty="0" smtClean="0"/>
              <a:t>Work:</a:t>
            </a:r>
            <a:r>
              <a:rPr lang="en-US" sz="1200" baseline="0" dirty="0" smtClean="0"/>
              <a:t> to </a:t>
            </a:r>
            <a:r>
              <a:rPr lang="en-US" sz="1200" dirty="0" smtClean="0"/>
              <a:t>be understood through both lenses at same time</a:t>
            </a:r>
          </a:p>
          <a:p>
            <a:pPr marL="342900" lvl="0" indent="-342900">
              <a:buFont typeface="Arial"/>
              <a:buChar char="•"/>
            </a:pPr>
            <a:endParaRPr lang="en-US" sz="1200" dirty="0" smtClean="0"/>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(We move now to consider the NT…)</a:t>
            </a:r>
          </a:p>
          <a:p>
            <a:pPr marL="342900" lvl="0" indent="-342900">
              <a:buFont typeface="Arial"/>
              <a:buChar char="•"/>
            </a:pPr>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25</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The parable of the talents (Matthew 25:13–40)</a:t>
            </a:r>
          </a:p>
          <a:p>
            <a:pPr>
              <a:lnSpc>
                <a:spcPct val="120000"/>
              </a:lnSpc>
            </a:pPr>
            <a:endParaRPr lang="en-US" sz="1200" dirty="0" smtClean="0"/>
          </a:p>
          <a:p>
            <a:pPr marL="342900" indent="-342900">
              <a:buFont typeface="Arial"/>
              <a:buChar char="•"/>
            </a:pPr>
            <a:r>
              <a:rPr lang="en-US" sz="1200" dirty="0" smtClean="0"/>
              <a:t>Last parable in series about return of Jesus, and call to be ready</a:t>
            </a:r>
          </a:p>
          <a:p>
            <a:pPr marL="342900" indent="-342900">
              <a:buFont typeface="Arial"/>
              <a:buChar char="•"/>
            </a:pPr>
            <a:endParaRPr lang="en-US" sz="1200" dirty="0" smtClean="0"/>
          </a:p>
          <a:p>
            <a:pPr marL="342900" indent="-342900">
              <a:buFont typeface="Arial"/>
              <a:buChar char="•"/>
            </a:pPr>
            <a:r>
              <a:rPr lang="en-US" sz="1200" dirty="0" smtClean="0"/>
              <a:t>Deals with responsibility to serve the Master will all your resources</a:t>
            </a:r>
          </a:p>
          <a:p>
            <a:pPr marL="342900" indent="-342900">
              <a:buFont typeface="Arial"/>
              <a:buChar char="•"/>
            </a:pPr>
            <a:endParaRPr lang="en-US" sz="1200" dirty="0" smtClean="0"/>
          </a:p>
          <a:p>
            <a:pPr marL="342900" indent="-342900">
              <a:buFont typeface="Arial"/>
              <a:buChar char="•"/>
            </a:pPr>
            <a:r>
              <a:rPr lang="en-US" sz="1200" dirty="0" smtClean="0"/>
              <a:t>Final judgment brings each servant’s action to account</a:t>
            </a:r>
          </a:p>
          <a:p>
            <a:pPr marL="342900" indent="-342900">
              <a:buFont typeface="Arial"/>
              <a:buChar char="•"/>
            </a:pPr>
            <a:endParaRPr lang="en-US" sz="1200" dirty="0" smtClean="0"/>
          </a:p>
          <a:p>
            <a:endParaRPr lang="en-US" sz="1200" dirty="0" smtClean="0"/>
          </a:p>
          <a:p>
            <a:pPr marL="342900" indent="-342900">
              <a:buFont typeface="Arial"/>
              <a:buChar char="•"/>
            </a:pPr>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26</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t>A man goes on a journey</a:t>
            </a:r>
          </a:p>
          <a:p>
            <a:pPr marL="342900" indent="-342900">
              <a:buFont typeface="Arial"/>
              <a:buChar char="•"/>
            </a:pPr>
            <a:r>
              <a:rPr lang="en-US" sz="1200" dirty="0" smtClean="0"/>
              <a:t>Entrusts wealth to servants—“each according to his ability” (25:14–15).</a:t>
            </a:r>
          </a:p>
          <a:p>
            <a:endParaRPr lang="en-US" sz="1200" dirty="0" smtClean="0"/>
          </a:p>
          <a:p>
            <a:pPr marL="342900" indent="-342900">
              <a:buFont typeface="Arial"/>
              <a:buChar char="•"/>
            </a:pPr>
            <a:r>
              <a:rPr lang="en-US" sz="1200" dirty="0" smtClean="0"/>
              <a:t> First servant:</a:t>
            </a:r>
            <a:r>
              <a:rPr lang="en-US" sz="1200" baseline="0" dirty="0" smtClean="0"/>
              <a:t> </a:t>
            </a:r>
            <a:r>
              <a:rPr lang="en-US" sz="1200" dirty="0" smtClean="0"/>
              <a:t>five talents </a:t>
            </a:r>
          </a:p>
          <a:p>
            <a:pPr marL="800100" lvl="1" indent="-342900">
              <a:buFont typeface="Arial"/>
              <a:buChar char="•"/>
            </a:pPr>
            <a:r>
              <a:rPr lang="en-US" sz="1200" dirty="0" smtClean="0"/>
              <a:t>(One talent =</a:t>
            </a:r>
            <a:r>
              <a:rPr lang="en-US" sz="1200" baseline="0" dirty="0" smtClean="0"/>
              <a:t> </a:t>
            </a:r>
            <a:r>
              <a:rPr lang="en-US" sz="1200" dirty="0" smtClean="0"/>
              <a:t>between $300,000–800,000 today)</a:t>
            </a:r>
          </a:p>
          <a:p>
            <a:pPr marL="800100" lvl="1" indent="-342900">
              <a:buFont typeface="Arial"/>
              <a:buChar char="•"/>
            </a:pPr>
            <a:r>
              <a:rPr lang="en-US" sz="1200" dirty="0" smtClean="0"/>
              <a:t>Put it to work,</a:t>
            </a:r>
            <a:r>
              <a:rPr lang="en-US" sz="1200" baseline="0" dirty="0" smtClean="0"/>
              <a:t> </a:t>
            </a:r>
            <a:r>
              <a:rPr lang="en-US" sz="1200" dirty="0" smtClean="0"/>
              <a:t>gained five more (25:16)</a:t>
            </a:r>
          </a:p>
          <a:p>
            <a:pPr marL="800100" lvl="1" indent="-342900">
              <a:buFont typeface="Arial"/>
              <a:buChar char="•"/>
            </a:pPr>
            <a:endParaRPr lang="en-US" sz="1200" dirty="0" smtClean="0"/>
          </a:p>
          <a:p>
            <a:pPr marL="342900" indent="-342900">
              <a:buFont typeface="Arial"/>
              <a:buChar char="•"/>
            </a:pPr>
            <a:r>
              <a:rPr lang="en-US" sz="1200" dirty="0" smtClean="0"/>
              <a:t>Servant with two talents: gained two more (25:17)</a:t>
            </a:r>
          </a:p>
          <a:p>
            <a:pPr marL="342900" indent="-342900">
              <a:buFont typeface="Arial"/>
              <a:buChar char="•"/>
            </a:pPr>
            <a:r>
              <a:rPr lang="en-US" sz="1200" dirty="0" smtClean="0"/>
              <a:t>But servant with one talent: buried it (25:18) </a:t>
            </a:r>
          </a:p>
          <a:p>
            <a:pPr marL="342900" indent="-342900">
              <a:buFont typeface="Arial"/>
              <a:buChar char="•"/>
            </a:pPr>
            <a:endParaRPr lang="en-US" sz="1200" dirty="0" smtClean="0"/>
          </a:p>
          <a:p>
            <a:pPr marL="342900" indent="-342900">
              <a:buFont typeface="Arial"/>
              <a:buChar char="•"/>
            </a:pPr>
            <a:r>
              <a:rPr lang="en-US" sz="1200" dirty="0" smtClean="0"/>
              <a:t>First two servants: “Well done, good and faithful servant!”</a:t>
            </a:r>
          </a:p>
          <a:p>
            <a:pPr marL="800100" lvl="1" indent="-342900">
              <a:buFont typeface="Arial"/>
              <a:buChar char="•"/>
            </a:pPr>
            <a:r>
              <a:rPr lang="en-US" sz="1200" dirty="0" smtClean="0"/>
              <a:t>Faithfulness with a few things: leads to greater responsibility</a:t>
            </a:r>
          </a:p>
          <a:p>
            <a:pPr marL="800100" lvl="1" indent="-342900">
              <a:buFont typeface="Arial"/>
              <a:buChar char="•"/>
            </a:pPr>
            <a:r>
              <a:rPr lang="en-US" sz="1200" dirty="0" smtClean="0"/>
              <a:t>Invitation to share in the master’s joy (25:19–23)</a:t>
            </a:r>
          </a:p>
          <a:p>
            <a:pPr marL="342900" indent="-342900">
              <a:buFont typeface="Arial"/>
              <a:buChar char="•"/>
            </a:pPr>
            <a:endParaRPr lang="en-US" sz="1200" dirty="0" smtClean="0"/>
          </a:p>
          <a:p>
            <a:pPr marL="342900" indent="-342900">
              <a:buFont typeface="Arial"/>
              <a:buChar char="•"/>
            </a:pPr>
            <a:endParaRPr lang="en-US" sz="1200" dirty="0" smtClean="0"/>
          </a:p>
          <a:p>
            <a:endParaRPr lang="en-US" sz="1200" dirty="0" smtClean="0"/>
          </a:p>
          <a:p>
            <a:pPr marL="342900" indent="-342900">
              <a:buFont typeface="Arial"/>
              <a:buChar char="•"/>
            </a:pPr>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27</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Third servant, however, tells the master, </a:t>
            </a:r>
          </a:p>
          <a:p>
            <a:r>
              <a:rPr lang="en-US" sz="1200" dirty="0" smtClean="0"/>
              <a:t> </a:t>
            </a:r>
          </a:p>
          <a:p>
            <a:r>
              <a:rPr lang="en-US" sz="1200" dirty="0" smtClean="0"/>
              <a:t>“Master, I know you. You’re a difficult man, reaping where you haven’t sown</a:t>
            </a:r>
            <a:r>
              <a:rPr lang="en-US" sz="1200" baseline="0" dirty="0" smtClean="0"/>
              <a:t> </a:t>
            </a:r>
            <a:r>
              <a:rPr lang="en-US" sz="1200" dirty="0" smtClean="0"/>
              <a:t>and gathering where you haven’t scattered seed. So I was afraid and went off and</a:t>
            </a:r>
            <a:r>
              <a:rPr lang="en-US" sz="1200" baseline="0" dirty="0" smtClean="0"/>
              <a:t> </a:t>
            </a:r>
            <a:r>
              <a:rPr lang="en-US" sz="1200" dirty="0" smtClean="0"/>
              <a:t>hid your talent in the ground. Look, you have what is yours.” </a:t>
            </a:r>
          </a:p>
          <a:p>
            <a:r>
              <a:rPr lang="en-US" sz="1200" dirty="0" smtClean="0"/>
              <a:t>(25:24–25) </a:t>
            </a:r>
          </a:p>
          <a:p>
            <a:endParaRPr lang="en-US" sz="1200" dirty="0" smtClean="0"/>
          </a:p>
          <a:p>
            <a:r>
              <a:rPr lang="en-US" sz="1200" dirty="0" smtClean="0"/>
              <a:t>He is thrown into the outer darkness (25:30)</a:t>
            </a:r>
          </a:p>
          <a:p>
            <a:pPr marL="342900" indent="-342900">
              <a:buFont typeface="Arial"/>
              <a:buChar char="•"/>
            </a:pPr>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28</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Craig </a:t>
            </a:r>
            <a:r>
              <a:rPr lang="en-US" sz="1200" dirty="0" err="1" smtClean="0"/>
              <a:t>Blomberg</a:t>
            </a:r>
            <a:r>
              <a:rPr lang="en-US" sz="1200" baseline="0" dirty="0" smtClean="0"/>
              <a:t> on the meaning of the parable:</a:t>
            </a:r>
            <a:endParaRPr lang="en-US" sz="1200" dirty="0" smtClean="0"/>
          </a:p>
          <a:p>
            <a:pPr marL="0" indent="0">
              <a:buNone/>
            </a:pPr>
            <a:endParaRPr lang="en-US" sz="1200" dirty="0" smtClean="0"/>
          </a:p>
          <a:p>
            <a:pPr marL="0" indent="0">
              <a:buNone/>
            </a:pPr>
            <a:r>
              <a:rPr lang="en-US" sz="1200" dirty="0" smtClean="0"/>
              <a:t>(1)</a:t>
            </a:r>
            <a:r>
              <a:rPr lang="en-US" sz="1200" baseline="0" dirty="0" smtClean="0"/>
              <a:t> </a:t>
            </a:r>
            <a:r>
              <a:rPr lang="en-US" sz="1200" dirty="0" smtClean="0"/>
              <a:t>God entrusts his resources to his people and expects them to be good stewards </a:t>
            </a:r>
          </a:p>
          <a:p>
            <a:pPr marL="228600" indent="-228600">
              <a:buAutoNum type="arabicParenBoth"/>
            </a:pPr>
            <a:endParaRPr lang="en-US" sz="1200" dirty="0" smtClean="0"/>
          </a:p>
          <a:p>
            <a:r>
              <a:rPr lang="en-US" sz="1200" dirty="0" smtClean="0"/>
              <a:t>(2) Those who faithfully work for the kingdom and enhance it will be both</a:t>
            </a:r>
          </a:p>
          <a:p>
            <a:r>
              <a:rPr lang="en-US" sz="1200" dirty="0" smtClean="0"/>
              <a:t> commended and rewarded for their efforts </a:t>
            </a:r>
          </a:p>
          <a:p>
            <a:endParaRPr lang="en-US" sz="1200" dirty="0" smtClean="0"/>
          </a:p>
          <a:p>
            <a:r>
              <a:rPr lang="en-US" sz="1200" dirty="0" smtClean="0"/>
              <a:t>(3) Those who do not use their gifts and the kingdom resources will be</a:t>
            </a:r>
          </a:p>
          <a:p>
            <a:r>
              <a:rPr lang="en-US" sz="1200" dirty="0" smtClean="0"/>
              <a:t> condemned and separated from the very presence of God.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29</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Some reflections on work…</a:t>
            </a:r>
          </a:p>
          <a:p>
            <a:pPr>
              <a:lnSpc>
                <a:spcPct val="120000"/>
              </a:lnSpc>
            </a:pPr>
            <a:endParaRPr lang="en-US" sz="1200" dirty="0" smtClean="0"/>
          </a:p>
          <a:p>
            <a:pPr marL="342900" indent="-342900">
              <a:buFont typeface="Arial"/>
              <a:buChar char="•"/>
            </a:pPr>
            <a:r>
              <a:rPr lang="en-US" sz="1200" dirty="0" smtClean="0"/>
              <a:t>Talents don’t belong to servants; but are entrusted</a:t>
            </a:r>
          </a:p>
          <a:p>
            <a:pPr marL="800100" lvl="1" indent="-342900">
              <a:buFont typeface="Arial"/>
              <a:buChar char="•"/>
            </a:pPr>
            <a:r>
              <a:rPr lang="en-US" sz="1200" dirty="0" smtClean="0"/>
              <a:t>We are stewards</a:t>
            </a:r>
          </a:p>
          <a:p>
            <a:pPr marL="800100" lvl="1" indent="-342900">
              <a:buFont typeface="Arial"/>
              <a:buChar char="•"/>
            </a:pPr>
            <a:r>
              <a:rPr lang="en-US" sz="1200" dirty="0" smtClean="0"/>
              <a:t>Faithfulness leads to greater entrusting (more work)</a:t>
            </a:r>
          </a:p>
          <a:p>
            <a:pPr marL="800100" lvl="1" indent="-342900">
              <a:buFont typeface="Arial"/>
              <a:buChar char="•"/>
            </a:pPr>
            <a:r>
              <a:rPr lang="en-US" sz="1200" dirty="0" smtClean="0"/>
              <a:t>Doing nothing:</a:t>
            </a:r>
            <a:r>
              <a:rPr lang="en-US" sz="1200" baseline="0" dirty="0" smtClean="0"/>
              <a:t> </a:t>
            </a:r>
            <a:r>
              <a:rPr lang="en-US" sz="1200" dirty="0" smtClean="0"/>
              <a:t>not right way to handle what’s entrusted</a:t>
            </a:r>
          </a:p>
          <a:p>
            <a:pPr marL="342900" indent="-342900">
              <a:buFont typeface="Arial"/>
              <a:buChar char="•"/>
            </a:pPr>
            <a:endParaRPr lang="en-US" sz="1200" dirty="0" smtClean="0"/>
          </a:p>
          <a:p>
            <a:pPr marL="342900" indent="-342900">
              <a:buFont typeface="Arial"/>
              <a:buChar char="•"/>
            </a:pPr>
            <a:r>
              <a:rPr lang="en-US" sz="1200" dirty="0" smtClean="0"/>
              <a:t>Not all work, and no play</a:t>
            </a:r>
          </a:p>
          <a:p>
            <a:pPr marL="800100" lvl="1" indent="-342900">
              <a:buFont typeface="Arial"/>
              <a:buChar char="•"/>
            </a:pPr>
            <a:r>
              <a:rPr lang="en-US" sz="1200" dirty="0" smtClean="0"/>
              <a:t>Share in your master’s joy! (25:21, 23)</a:t>
            </a:r>
          </a:p>
          <a:p>
            <a:pPr marL="342900" indent="-342900">
              <a:buFont typeface="Arial"/>
              <a:buChar char="•"/>
            </a:pPr>
            <a:endParaRPr lang="en-US" sz="1200" dirty="0" smtClean="0"/>
          </a:p>
          <a:p>
            <a:pPr marL="342900" indent="-342900">
              <a:buFont typeface="Arial"/>
              <a:buChar char="•"/>
            </a:pPr>
            <a:r>
              <a:rPr lang="en-US" sz="1200" dirty="0" smtClean="0"/>
              <a:t>Productive work and wise management please God</a:t>
            </a:r>
          </a:p>
          <a:p>
            <a:pPr marL="800100" lvl="1" indent="-342900">
              <a:buFont typeface="Arial"/>
              <a:buChar char="•"/>
            </a:pPr>
            <a:r>
              <a:rPr lang="en-US" sz="1200" dirty="0" smtClean="0"/>
              <a:t>Using resources entrusted is good</a:t>
            </a:r>
          </a:p>
          <a:p>
            <a:pPr marL="800100" lvl="1" indent="-342900">
              <a:buFont typeface="Arial"/>
              <a:buChar char="•"/>
            </a:pPr>
            <a:r>
              <a:rPr lang="en-US" sz="1200" dirty="0" smtClean="0"/>
              <a:t>God’s pleasure is shared with us</a:t>
            </a:r>
          </a:p>
        </p:txBody>
      </p:sp>
      <p:sp>
        <p:nvSpPr>
          <p:cNvPr id="4" name="Slide Number Placeholder 3"/>
          <p:cNvSpPr>
            <a:spLocks noGrp="1"/>
          </p:cNvSpPr>
          <p:nvPr>
            <p:ph type="sldNum" sz="quarter" idx="10"/>
          </p:nvPr>
        </p:nvSpPr>
        <p:spPr/>
        <p:txBody>
          <a:bodyPr/>
          <a:lstStyle/>
          <a:p>
            <a:fld id="{D703C6CE-D721-6F47-8827-C759FD94048E}" type="slidenum">
              <a:rPr lang="en-US" smtClean="0"/>
              <a:t>30</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Aim: To outline the framework of the Bible’s teaching about work</a:t>
            </a:r>
          </a:p>
          <a:p>
            <a:endParaRPr lang="en-US" sz="1200" dirty="0" smtClean="0"/>
          </a:p>
          <a:p>
            <a:pPr marL="457200" indent="-457200">
              <a:buAutoNum type="arabicPeriod"/>
            </a:pPr>
            <a:r>
              <a:rPr lang="en-US" sz="1200" dirty="0" smtClean="0"/>
              <a:t>In the beginning… God worked (Genesis 1)</a:t>
            </a:r>
          </a:p>
          <a:p>
            <a:pPr marL="457200" indent="-457200">
              <a:buAutoNum type="arabicPeriod"/>
            </a:pPr>
            <a:r>
              <a:rPr lang="en-US" sz="1200" dirty="0" smtClean="0"/>
              <a:t>Made to Work (Genesis 2)</a:t>
            </a:r>
          </a:p>
          <a:p>
            <a:pPr marL="457200" indent="-457200">
              <a:buAutoNum type="arabicPeriod"/>
            </a:pPr>
            <a:r>
              <a:rPr lang="en-US" sz="1200" dirty="0" smtClean="0"/>
              <a:t>Work is messed up (Genesis 3)</a:t>
            </a:r>
          </a:p>
          <a:p>
            <a:pPr marL="457200" indent="-457200">
              <a:buAutoNum type="arabicPeriod"/>
            </a:pPr>
            <a:r>
              <a:rPr lang="en-US" sz="1200" dirty="0" smtClean="0"/>
              <a:t>Ordinary Work (Proverbs)</a:t>
            </a:r>
          </a:p>
          <a:p>
            <a:pPr marL="457200" indent="-457200">
              <a:buAutoNum type="arabicPeriod"/>
            </a:pPr>
            <a:r>
              <a:rPr lang="en-US" sz="1200" dirty="0" smtClean="0"/>
              <a:t>Work is Futile (Ecclesiastes)</a:t>
            </a:r>
          </a:p>
          <a:p>
            <a:pPr marL="457200" indent="-457200">
              <a:buAutoNum type="arabicPeriod"/>
            </a:pPr>
            <a:r>
              <a:rPr lang="en-US" sz="1200" dirty="0" smtClean="0"/>
              <a:t>The Parable of the Talents (Matthew 25:13–40)</a:t>
            </a:r>
          </a:p>
          <a:p>
            <a:pPr marL="457200" indent="-457200">
              <a:buAutoNum type="arabicPeriod"/>
            </a:pPr>
            <a:r>
              <a:rPr lang="en-US" sz="1200" dirty="0" smtClean="0"/>
              <a:t>Paul and Work (2 Thessalonians 2:7–13)</a:t>
            </a:r>
          </a:p>
          <a:p>
            <a:pPr marL="457200" indent="-457200">
              <a:buAutoNum type="arabicPeriod"/>
            </a:pPr>
            <a:r>
              <a:rPr lang="en-US" sz="1200" dirty="0" smtClean="0"/>
              <a:t>The Work of the Lord (1 Corinthians 15:58)</a:t>
            </a:r>
          </a:p>
          <a:p>
            <a:pPr marL="457200" indent="-457200">
              <a:buAutoNum type="arabicPeriod"/>
            </a:pPr>
            <a:r>
              <a:rPr lang="en-US" sz="1200" dirty="0" smtClean="0"/>
              <a:t>Achievement and the Sons of God (Galatians 3:26–29)</a:t>
            </a:r>
          </a:p>
          <a:p>
            <a:pPr marL="457200" indent="-457200">
              <a:buAutoNum type="arabicPeriod"/>
            </a:pPr>
            <a:r>
              <a:rPr lang="en-US" sz="1200" dirty="0" smtClean="0"/>
              <a:t>Conclusion</a:t>
            </a:r>
          </a:p>
        </p:txBody>
      </p:sp>
      <p:sp>
        <p:nvSpPr>
          <p:cNvPr id="4" name="Slide Number Placeholder 3"/>
          <p:cNvSpPr>
            <a:spLocks noGrp="1"/>
          </p:cNvSpPr>
          <p:nvPr>
            <p:ph type="sldNum" sz="quarter" idx="10"/>
          </p:nvPr>
        </p:nvSpPr>
        <p:spPr/>
        <p:txBody>
          <a:bodyPr/>
          <a:lstStyle/>
          <a:p>
            <a:fld id="{D703C6CE-D721-6F47-8827-C759FD94048E}" type="slidenum">
              <a:rPr lang="en-US" smtClean="0"/>
              <a:t>4</a:t>
            </a:fld>
            <a:endParaRPr lang="en-US"/>
          </a:p>
        </p:txBody>
      </p:sp>
    </p:spTree>
    <p:extLst>
      <p:ext uri="{BB962C8B-B14F-4D97-AF65-F5344CB8AC3E}">
        <p14:creationId xmlns:p14="http://schemas.microsoft.com/office/powerpoint/2010/main" val="404010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turn now to consider Paul’s understanding</a:t>
            </a:r>
            <a:r>
              <a:rPr lang="en-US" baseline="0" dirty="0" smtClean="0"/>
              <a:t> of work…</a:t>
            </a:r>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31</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2 </a:t>
            </a:r>
            <a:r>
              <a:rPr lang="en-US" sz="1200" dirty="0" err="1" smtClean="0"/>
              <a:t>Thess</a:t>
            </a:r>
            <a:r>
              <a:rPr lang="en-US" sz="1200" dirty="0" smtClean="0"/>
              <a:t> 3:7–13</a:t>
            </a:r>
          </a:p>
          <a:p>
            <a:pPr>
              <a:lnSpc>
                <a:spcPct val="120000"/>
              </a:lnSpc>
            </a:pPr>
            <a:r>
              <a:rPr lang="en-US" sz="1200" dirty="0" smtClean="0"/>
              <a:t>“For you yourselves know how you must imitate us: We were not irresponsible among you;</a:t>
            </a:r>
            <a:r>
              <a:rPr lang="en-US" sz="1200" baseline="30000" dirty="0" smtClean="0"/>
              <a:t> </a:t>
            </a:r>
            <a:r>
              <a:rPr lang="en-US" sz="1200" dirty="0" smtClean="0"/>
              <a:t>we did not eat anyone’s food free of charge; instead, we labored and struggled, working night and day, so that we would not be a burden to any of you.</a:t>
            </a:r>
            <a:r>
              <a:rPr lang="en-US" sz="1200" baseline="30000" dirty="0" smtClean="0"/>
              <a:t> </a:t>
            </a:r>
            <a:r>
              <a:rPr lang="en-US" sz="1200" dirty="0" smtClean="0"/>
              <a:t>It is not that we don’t have the right to support, but we did it to make ourselves an example to you so that you would imitate us.</a:t>
            </a:r>
            <a:r>
              <a:rPr lang="en-US" sz="1200" baseline="30000" dirty="0" smtClean="0"/>
              <a:t> </a:t>
            </a:r>
            <a:r>
              <a:rPr lang="en-US" sz="1200" dirty="0" smtClean="0"/>
              <a:t>In fact, when we were with you, this is what we commanded you: “If anyone isn’t willing to work, he should not eat.”</a:t>
            </a:r>
            <a:r>
              <a:rPr lang="en-US" sz="1200" baseline="30000" dirty="0" smtClean="0"/>
              <a:t> </a:t>
            </a:r>
            <a:r>
              <a:rPr lang="en-US" sz="1200" dirty="0" smtClean="0"/>
              <a:t>For we hear that there are some among you who walk irresponsibly, not working at all, but interfering with the work of others.</a:t>
            </a:r>
            <a:r>
              <a:rPr lang="en-US" sz="1200" baseline="30000" dirty="0" smtClean="0"/>
              <a:t> </a:t>
            </a:r>
            <a:r>
              <a:rPr lang="en-US" sz="1200" dirty="0" smtClean="0"/>
              <a:t>Now we command and exhort such people by the Lord Jesus Christ that quietly working, they may eat their own food.</a:t>
            </a:r>
            <a:r>
              <a:rPr lang="en-US" sz="1200" baseline="30000" dirty="0" smtClean="0"/>
              <a:t> </a:t>
            </a:r>
            <a:r>
              <a:rPr lang="en-US" sz="1200" dirty="0" smtClean="0"/>
              <a:t>Brothers, do not grow weary in doing good.”</a:t>
            </a:r>
          </a:p>
        </p:txBody>
      </p:sp>
      <p:sp>
        <p:nvSpPr>
          <p:cNvPr id="4" name="Slide Number Placeholder 3"/>
          <p:cNvSpPr>
            <a:spLocks noGrp="1"/>
          </p:cNvSpPr>
          <p:nvPr>
            <p:ph type="sldNum" sz="quarter" idx="10"/>
          </p:nvPr>
        </p:nvSpPr>
        <p:spPr/>
        <p:txBody>
          <a:bodyPr/>
          <a:lstStyle/>
          <a:p>
            <a:fld id="{D703C6CE-D721-6F47-8827-C759FD94048E}" type="slidenum">
              <a:rPr lang="en-US" smtClean="0"/>
              <a:t>32</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a:buChar char="•"/>
            </a:pPr>
            <a:r>
              <a:rPr lang="en-US" sz="1200" dirty="0" smtClean="0"/>
              <a:t>Some are not willing to work</a:t>
            </a:r>
          </a:p>
          <a:p>
            <a:pPr marL="800100" lvl="1" indent="-342900">
              <a:lnSpc>
                <a:spcPct val="120000"/>
              </a:lnSpc>
              <a:buFont typeface="Arial"/>
              <a:buChar char="•"/>
            </a:pPr>
            <a:r>
              <a:rPr lang="en-US" sz="1200" dirty="0" smtClean="0"/>
              <a:t>Interfere with work of others (v.11)</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Commands them: work “quietly” (without fuss)</a:t>
            </a:r>
          </a:p>
          <a:p>
            <a:pPr marL="800100" lvl="1" indent="-342900">
              <a:lnSpc>
                <a:spcPct val="120000"/>
              </a:lnSpc>
              <a:buFont typeface="Arial"/>
              <a:buChar char="•"/>
            </a:pPr>
            <a:r>
              <a:rPr lang="en-US" sz="1200" dirty="0" smtClean="0"/>
              <a:t>Provide for themselves (v.13)</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Serious: don’t associate with any who disobeys (v.14)</a:t>
            </a:r>
          </a:p>
          <a:p>
            <a:pPr>
              <a:lnSpc>
                <a:spcPct val="120000"/>
              </a:lnSpc>
            </a:pPr>
            <a:endParaRPr lang="en-US" sz="1200" dirty="0" smtClean="0"/>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33</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20000"/>
              </a:lnSpc>
              <a:buFont typeface="Arial"/>
              <a:buChar char="•"/>
            </a:pPr>
            <a:r>
              <a:rPr lang="en-US" sz="1200" dirty="0" smtClean="0"/>
              <a:t>Principles:</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Work is good; idleness is bad</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Work:</a:t>
            </a:r>
            <a:r>
              <a:rPr lang="en-US" sz="1200" baseline="0" dirty="0" smtClean="0"/>
              <a:t> </a:t>
            </a:r>
            <a:r>
              <a:rPr lang="en-US" sz="1200" dirty="0" smtClean="0"/>
              <a:t>fundamental part of living in world (Gen 2)</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Provision:</a:t>
            </a:r>
            <a:r>
              <a:rPr lang="en-US" sz="1200" baseline="0" dirty="0" smtClean="0"/>
              <a:t> </a:t>
            </a:r>
            <a:r>
              <a:rPr lang="en-US" sz="1200" dirty="0" smtClean="0"/>
              <a:t>a key outcome produced by work</a:t>
            </a:r>
          </a:p>
          <a:p>
            <a:pPr>
              <a:lnSpc>
                <a:spcPct val="120000"/>
              </a:lnSpc>
            </a:pPr>
            <a:endParaRPr lang="en-US" sz="1200" dirty="0" smtClean="0"/>
          </a:p>
          <a:p>
            <a:pPr>
              <a:lnSpc>
                <a:spcPct val="120000"/>
              </a:lnSpc>
            </a:pPr>
            <a:endParaRPr lang="en-US" sz="1200" dirty="0" smtClean="0"/>
          </a:p>
        </p:txBody>
      </p:sp>
      <p:sp>
        <p:nvSpPr>
          <p:cNvPr id="4" name="Slide Number Placeholder 3"/>
          <p:cNvSpPr>
            <a:spLocks noGrp="1"/>
          </p:cNvSpPr>
          <p:nvPr>
            <p:ph type="sldNum" sz="quarter" idx="10"/>
          </p:nvPr>
        </p:nvSpPr>
        <p:spPr/>
        <p:txBody>
          <a:bodyPr/>
          <a:lstStyle/>
          <a:p>
            <a:fld id="{D703C6CE-D721-6F47-8827-C759FD94048E}" type="slidenum">
              <a:rPr lang="en-US" smtClean="0"/>
              <a:t>34</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Now turn to</a:t>
            </a:r>
            <a:r>
              <a:rPr lang="en-US" sz="1200" baseline="0" dirty="0" smtClean="0"/>
              <a:t> key text for thinking about faith and work</a:t>
            </a:r>
          </a:p>
          <a:p>
            <a:pPr>
              <a:lnSpc>
                <a:spcPct val="120000"/>
              </a:lnSpc>
            </a:pPr>
            <a:endParaRPr lang="en-US" sz="1200" dirty="0" smtClean="0"/>
          </a:p>
          <a:p>
            <a:r>
              <a:rPr lang="en-US" sz="1200" dirty="0" smtClean="0"/>
              <a:t>At end of discussion of resurrection in 1 Corinthians 15 Paul says…</a:t>
            </a:r>
          </a:p>
        </p:txBody>
      </p:sp>
      <p:sp>
        <p:nvSpPr>
          <p:cNvPr id="4" name="Slide Number Placeholder 3"/>
          <p:cNvSpPr>
            <a:spLocks noGrp="1"/>
          </p:cNvSpPr>
          <p:nvPr>
            <p:ph type="sldNum" sz="quarter" idx="10"/>
          </p:nvPr>
        </p:nvSpPr>
        <p:spPr/>
        <p:txBody>
          <a:bodyPr/>
          <a:lstStyle/>
          <a:p>
            <a:fld id="{D703C6CE-D721-6F47-8827-C759FD94048E}" type="slidenum">
              <a:rPr lang="en-US" smtClean="0"/>
              <a:t>35</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“Always give yourselves fully to the work of the Lord, because you know that your labor in the Lord is not in vain.”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Crucial verse for thinking about faith and 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a:lnSpc>
                <a:spcPct val="120000"/>
              </a:lnSpc>
            </a:pPr>
            <a:r>
              <a:rPr lang="en-US" sz="1200" dirty="0" smtClean="0"/>
              <a:t>The issues:</a:t>
            </a:r>
          </a:p>
          <a:p>
            <a:pPr>
              <a:lnSpc>
                <a:spcPct val="120000"/>
              </a:lnSpc>
            </a:pPr>
            <a:endParaRPr lang="en-US" sz="1200" i="1" dirty="0" smtClean="0"/>
          </a:p>
          <a:p>
            <a:pPr marL="800100" lvl="1" indent="-342900">
              <a:lnSpc>
                <a:spcPct val="120000"/>
              </a:lnSpc>
              <a:buFont typeface="Arial"/>
              <a:buChar char="•"/>
            </a:pPr>
            <a:r>
              <a:rPr lang="en-US" sz="1200" dirty="0" smtClean="0"/>
              <a:t>Believers to </a:t>
            </a:r>
            <a:r>
              <a:rPr lang="en-US" sz="1200" i="1" dirty="0" smtClean="0"/>
              <a:t>give themselves fully </a:t>
            </a:r>
            <a:r>
              <a:rPr lang="en-US" sz="1200" dirty="0" smtClean="0"/>
              <a:t>to the work of Lord</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Labor in Lord </a:t>
            </a:r>
            <a:r>
              <a:rPr lang="en-US" sz="1200" i="1" dirty="0" smtClean="0"/>
              <a:t>is not in vain</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But </a:t>
            </a:r>
            <a:r>
              <a:rPr lang="en-US" sz="1200" i="1" dirty="0" smtClean="0"/>
              <a:t>what</a:t>
            </a:r>
            <a:r>
              <a:rPr lang="en-US" sz="1200" dirty="0" smtClean="0"/>
              <a:t> is the “work of Lord” and “labor in Lord”?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36</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Two schools of thought</a:t>
            </a:r>
          </a:p>
          <a:p>
            <a:pPr>
              <a:lnSpc>
                <a:spcPct val="120000"/>
              </a:lnSpc>
            </a:pPr>
            <a:endParaRPr lang="en-US" sz="1200" i="1" dirty="0" smtClean="0"/>
          </a:p>
          <a:p>
            <a:pPr>
              <a:lnSpc>
                <a:spcPct val="120000"/>
              </a:lnSpc>
            </a:pPr>
            <a:r>
              <a:rPr lang="en-US" sz="1200" dirty="0" smtClean="0"/>
              <a:t>Position 1:</a:t>
            </a:r>
            <a:r>
              <a:rPr lang="en-US" sz="1200" baseline="0" dirty="0" smtClean="0"/>
              <a:t> </a:t>
            </a:r>
            <a:r>
              <a:rPr lang="en-US" sz="1200" dirty="0" smtClean="0"/>
              <a:t>Paul affirms the value of Christian ministry</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Ministry work not in vain</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Normally understood to elevate ministry above other work</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Perhaps implies other work </a:t>
            </a:r>
            <a:r>
              <a:rPr lang="en-US" sz="1200" i="1" dirty="0" smtClean="0"/>
              <a:t>is</a:t>
            </a:r>
            <a:r>
              <a:rPr lang="en-US" sz="1200" dirty="0" smtClean="0"/>
              <a:t> in vain (cf. Ecclesiastes)</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Contributes to sacred / secular divide?</a:t>
            </a:r>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37</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dirty="0" smtClean="0"/>
              <a:t>Position 2:</a:t>
            </a:r>
            <a:r>
              <a:rPr lang="en-US" sz="1200" baseline="0" dirty="0" smtClean="0"/>
              <a:t> </a:t>
            </a:r>
            <a:r>
              <a:rPr lang="en-US" sz="1200" dirty="0" smtClean="0"/>
              <a:t>All work believers do is “work of the Lord”</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No distinction between sacred and secular</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Work is inherently good (Gen 2)</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Doesn’t need to be Christianized to be worthwhile</a:t>
            </a:r>
          </a:p>
          <a:p>
            <a:pPr marL="342900"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Any work done by believers is not in vain</a:t>
            </a:r>
          </a:p>
          <a:p>
            <a:pPr marL="342900" indent="-342900">
              <a:lnSpc>
                <a:spcPct val="120000"/>
              </a:lnSpc>
              <a:buFont typeface="Arial"/>
              <a:buChar char="•"/>
            </a:pPr>
            <a:endParaRPr lang="en-US" sz="1200" dirty="0" smtClean="0"/>
          </a:p>
          <a:p>
            <a:pPr>
              <a:lnSpc>
                <a:spcPct val="120000"/>
              </a:lnSpc>
            </a:pPr>
            <a:r>
              <a:rPr lang="en-US" sz="1200" i="1" dirty="0" smtClean="0"/>
              <a:t>So what does Paul really mean?</a:t>
            </a:r>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38</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“work of the Lord” is ministry: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16:10: Timothy is “working the work of the Lord, as I am”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Timothy is Paul’s coworker in ministry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Other “coworkers” do gospel ministry (Rom 16:3, 9, 21; 1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3:9; 2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8:23; Phil 2:25; 4:3; Col 4:11; </a:t>
            </a:r>
            <a:r>
              <a:rPr lang="en-US" sz="1200" kern="1200" dirty="0" err="1" smtClean="0">
                <a:solidFill>
                  <a:schemeClr val="tx1"/>
                </a:solidFill>
                <a:latin typeface="+mn-lt"/>
                <a:ea typeface="+mn-ea"/>
                <a:cs typeface="+mn-cs"/>
              </a:rPr>
              <a:t>Phlm</a:t>
            </a:r>
            <a:r>
              <a:rPr lang="en-US" sz="1200" kern="1200" dirty="0" smtClean="0">
                <a:solidFill>
                  <a:schemeClr val="tx1"/>
                </a:solidFill>
                <a:latin typeface="+mn-lt"/>
                <a:ea typeface="+mn-ea"/>
                <a:cs typeface="+mn-cs"/>
              </a:rPr>
              <a:t> 1, 24)</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Thess</a:t>
            </a:r>
            <a:r>
              <a:rPr lang="en-US" sz="1200" kern="1200" dirty="0" smtClean="0">
                <a:solidFill>
                  <a:schemeClr val="tx1"/>
                </a:solidFill>
                <a:latin typeface="+mn-lt"/>
                <a:ea typeface="+mn-ea"/>
                <a:cs typeface="+mn-cs"/>
              </a:rPr>
              <a:t> 5:12: those who “labor in the Lord” are leaders of the congregation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Labor refers to ministry (Rom 16:12; Gal 4:11; Phil 2:16; Col 1:29; 1 Tim 5:17)</a:t>
            </a:r>
          </a:p>
        </p:txBody>
      </p:sp>
      <p:sp>
        <p:nvSpPr>
          <p:cNvPr id="4" name="Slide Number Placeholder 3"/>
          <p:cNvSpPr>
            <a:spLocks noGrp="1"/>
          </p:cNvSpPr>
          <p:nvPr>
            <p:ph type="sldNum" sz="quarter" idx="10"/>
          </p:nvPr>
        </p:nvSpPr>
        <p:spPr/>
        <p:txBody>
          <a:bodyPr/>
          <a:lstStyle/>
          <a:p>
            <a:fld id="{D703C6CE-D721-6F47-8827-C759FD94048E}" type="slidenum">
              <a:rPr lang="en-US" smtClean="0"/>
              <a:t>39</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Context of 1 Corinthians 15: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Discussion of resurrection body (15:35–57)</a:t>
            </a:r>
          </a:p>
          <a:p>
            <a:r>
              <a:rPr lang="en-US" sz="1200" kern="1200" dirty="0" smtClean="0">
                <a:solidFill>
                  <a:schemeClr val="tx1"/>
                </a:solidFill>
                <a:latin typeface="+mn-lt"/>
                <a:ea typeface="+mn-ea"/>
                <a:cs typeface="+mn-cs"/>
              </a:rPr>
              <a:t>	Dead in Christ: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raised immortal,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imperishable</a:t>
            </a:r>
          </a:p>
          <a:p>
            <a:r>
              <a:rPr lang="en-US" sz="1200" kern="1200" dirty="0" smtClean="0">
                <a:solidFill>
                  <a:schemeClr val="tx1"/>
                </a:solidFill>
                <a:latin typeface="+mn-lt"/>
                <a:ea typeface="+mn-ea"/>
                <a:cs typeface="+mn-cs"/>
              </a:rPr>
              <a:t>	Work in Lord not in vain because </a:t>
            </a:r>
            <a:r>
              <a:rPr lang="en-US" sz="1200" i="1" kern="1200" dirty="0" smtClean="0">
                <a:solidFill>
                  <a:schemeClr val="tx1"/>
                </a:solidFill>
                <a:latin typeface="+mn-lt"/>
                <a:ea typeface="+mn-ea"/>
                <a:cs typeface="+mn-cs"/>
              </a:rPr>
              <a:t>people</a:t>
            </a:r>
            <a:r>
              <a:rPr lang="en-US" sz="1200" i="0" kern="1200" dirty="0" smtClean="0">
                <a:solidFill>
                  <a:schemeClr val="tx1"/>
                </a:solidFill>
                <a:latin typeface="+mn-lt"/>
                <a:ea typeface="+mn-ea"/>
                <a:cs typeface="+mn-cs"/>
              </a:rPr>
              <a:t> will live forever</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Through</a:t>
            </a:r>
            <a:r>
              <a:rPr lang="en-US" sz="1200" i="0" kern="1200" baseline="0" dirty="0" smtClean="0">
                <a:solidFill>
                  <a:schemeClr val="tx1"/>
                </a:solidFill>
                <a:latin typeface="+mn-lt"/>
                <a:ea typeface="+mn-ea"/>
                <a:cs typeface="+mn-cs"/>
              </a:rPr>
              <a:t> g</a:t>
            </a:r>
            <a:r>
              <a:rPr lang="en-US" sz="1200" i="0" kern="1200" dirty="0" smtClean="0">
                <a:solidFill>
                  <a:schemeClr val="tx1"/>
                </a:solidFill>
                <a:latin typeface="+mn-lt"/>
                <a:ea typeface="+mn-ea"/>
                <a:cs typeface="+mn-cs"/>
              </a:rPr>
              <a:t>ospel proclamation, teaching word, edification,</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encouragement:</a:t>
            </a:r>
          </a:p>
          <a:p>
            <a:r>
              <a:rPr lang="en-US" sz="1200" i="0" kern="1200" dirty="0" smtClean="0">
                <a:solidFill>
                  <a:schemeClr val="tx1"/>
                </a:solidFill>
                <a:latin typeface="+mn-lt"/>
                <a:ea typeface="+mn-ea"/>
                <a:cs typeface="+mn-cs"/>
              </a:rPr>
              <a:t>	People found mature in Christ</a:t>
            </a:r>
          </a:p>
          <a:p>
            <a:r>
              <a:rPr lang="en-US" sz="1200" i="0" kern="1200" dirty="0" smtClean="0">
                <a:solidFill>
                  <a:schemeClr val="tx1"/>
                </a:solidFill>
                <a:latin typeface="+mn-lt"/>
                <a:ea typeface="+mn-ea"/>
                <a:cs typeface="+mn-cs"/>
              </a:rPr>
              <a:t>	They are the imperishable fruit of such work</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Christian ministry </a:t>
            </a:r>
            <a:r>
              <a:rPr lang="en-US" sz="1200" i="1" kern="1200" dirty="0" smtClean="0">
                <a:solidFill>
                  <a:schemeClr val="tx1"/>
                </a:solidFill>
                <a:latin typeface="+mn-lt"/>
                <a:ea typeface="+mn-ea"/>
                <a:cs typeface="+mn-cs"/>
              </a:rPr>
              <a:t>is</a:t>
            </a:r>
            <a:r>
              <a:rPr lang="en-US" sz="1200" i="0" kern="1200" dirty="0" smtClean="0">
                <a:solidFill>
                  <a:schemeClr val="tx1"/>
                </a:solidFill>
                <a:latin typeface="+mn-lt"/>
                <a:ea typeface="+mn-ea"/>
                <a:cs typeface="+mn-cs"/>
              </a:rPr>
              <a:t> a special kind of work</a:t>
            </a:r>
          </a:p>
        </p:txBody>
      </p:sp>
      <p:sp>
        <p:nvSpPr>
          <p:cNvPr id="4" name="Slide Number Placeholder 3"/>
          <p:cNvSpPr>
            <a:spLocks noGrp="1"/>
          </p:cNvSpPr>
          <p:nvPr>
            <p:ph type="sldNum" sz="quarter" idx="10"/>
          </p:nvPr>
        </p:nvSpPr>
        <p:spPr/>
        <p:txBody>
          <a:bodyPr/>
          <a:lstStyle/>
          <a:p>
            <a:fld id="{D703C6CE-D721-6F47-8827-C759FD94048E}" type="slidenum">
              <a:rPr lang="en-US" smtClean="0"/>
              <a:t>40</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20000"/>
              </a:lnSpc>
              <a:spcBef>
                <a:spcPts val="0"/>
              </a:spcBef>
              <a:spcAft>
                <a:spcPts val="0"/>
              </a:spcAft>
              <a:buClrTx/>
              <a:buSzTx/>
              <a:buFont typeface="Arial"/>
              <a:buNone/>
              <a:tabLst/>
              <a:defRPr/>
            </a:pPr>
            <a:r>
              <a:rPr lang="en-US" sz="1200" dirty="0" smtClean="0"/>
              <a:t>God: designer, worker, and creator:</a:t>
            </a:r>
          </a:p>
          <a:p>
            <a:pPr marL="0" marR="0" indent="0" algn="l" defTabSz="457200" rtl="0" eaLnBrk="1" fontAlgn="auto" latinLnBrk="0" hangingPunct="1">
              <a:lnSpc>
                <a:spcPct val="120000"/>
              </a:lnSpc>
              <a:spcBef>
                <a:spcPts val="0"/>
              </a:spcBef>
              <a:spcAft>
                <a:spcPts val="0"/>
              </a:spcAft>
              <a:buClrTx/>
              <a:buSzTx/>
              <a:buFont typeface="Arial"/>
              <a:buNone/>
              <a:tabLst/>
              <a:defRPr/>
            </a:pPr>
            <a:endParaRPr lang="en-US" sz="1200" dirty="0" smtClean="0"/>
          </a:p>
          <a:p>
            <a:pPr marL="800100" lvl="1" indent="-342900">
              <a:buFont typeface="Arial"/>
              <a:buChar char="•"/>
            </a:pPr>
            <a:r>
              <a:rPr lang="en-US" dirty="0" smtClean="0"/>
              <a:t>Makes the heavens and earth (1:1)</a:t>
            </a:r>
          </a:p>
          <a:p>
            <a:pPr marL="800100" lvl="1" indent="-342900">
              <a:buFont typeface="Arial"/>
              <a:buChar char="•"/>
            </a:pPr>
            <a:r>
              <a:rPr lang="en-US" dirty="0" smtClean="0"/>
              <a:t>Creates light (1:3)</a:t>
            </a:r>
          </a:p>
          <a:p>
            <a:pPr marL="800100" lvl="1" indent="-342900">
              <a:buFont typeface="Arial"/>
              <a:buChar char="•"/>
            </a:pPr>
            <a:r>
              <a:rPr lang="en-US" dirty="0"/>
              <a:t>F</a:t>
            </a:r>
            <a:r>
              <a:rPr lang="en-US" dirty="0" smtClean="0"/>
              <a:t>orms the sky and earth (1:6–10)</a:t>
            </a:r>
          </a:p>
          <a:p>
            <a:pPr marL="800100" lvl="1" indent="-342900">
              <a:buFont typeface="Arial"/>
              <a:buChar char="•"/>
            </a:pPr>
            <a:r>
              <a:rPr lang="en-US" dirty="0"/>
              <a:t>M</a:t>
            </a:r>
            <a:r>
              <a:rPr lang="en-US" dirty="0" smtClean="0"/>
              <a:t>akes vegetation (1:11–12)</a:t>
            </a:r>
          </a:p>
          <a:p>
            <a:pPr marL="800100" lvl="1" indent="-342900">
              <a:buFont typeface="Arial"/>
              <a:buChar char="•"/>
            </a:pPr>
            <a:r>
              <a:rPr lang="en-US" dirty="0"/>
              <a:t>E</a:t>
            </a:r>
            <a:r>
              <a:rPr lang="en-US" dirty="0" smtClean="0"/>
              <a:t>stablishes the heavenly lights (1:14–17)</a:t>
            </a:r>
          </a:p>
          <a:p>
            <a:pPr marL="800100" lvl="1" indent="-342900">
              <a:buFont typeface="Arial"/>
              <a:buChar char="•"/>
            </a:pPr>
            <a:r>
              <a:rPr lang="en-US" dirty="0"/>
              <a:t>C</a:t>
            </a:r>
            <a:r>
              <a:rPr lang="en-US" dirty="0" smtClean="0"/>
              <a:t>reates living creatures in the water, in air, and on land (1:20–22) </a:t>
            </a:r>
          </a:p>
          <a:p>
            <a:pPr marL="800100" lvl="1" indent="-342900">
              <a:buFont typeface="Arial"/>
              <a:buChar char="•"/>
            </a:pPr>
            <a:r>
              <a:rPr lang="en-US" dirty="0" smtClean="0"/>
              <a:t>Finally, God makes man and woman in his own image (1:26–27) </a:t>
            </a:r>
          </a:p>
          <a:p>
            <a:pPr marL="800100" lvl="1" indent="-342900">
              <a:buFont typeface="Arial"/>
              <a:buChar char="•"/>
            </a:pPr>
            <a:r>
              <a:rPr lang="en-US" dirty="0" smtClean="0"/>
              <a:t>After all this activity, God rests from creating work (2:2–3).</a:t>
            </a:r>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5</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What about other work?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Right to downplay other work then?</a:t>
            </a:r>
          </a:p>
          <a:p>
            <a:r>
              <a:rPr lang="en-US" sz="1200" kern="1200" dirty="0" smtClean="0">
                <a:solidFill>
                  <a:schemeClr val="tx1"/>
                </a:solidFill>
                <a:latin typeface="+mn-lt"/>
                <a:ea typeface="+mn-ea"/>
                <a:cs typeface="+mn-cs"/>
              </a:rPr>
              <a:t>	•No (see previous 36 slides!)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But what if other work is not eternal?</a:t>
            </a:r>
          </a:p>
          <a:p>
            <a:r>
              <a:rPr lang="en-US" sz="1200" kern="1200" dirty="0" smtClean="0">
                <a:solidFill>
                  <a:schemeClr val="tx1"/>
                </a:solidFill>
                <a:latin typeface="+mn-lt"/>
                <a:ea typeface="+mn-ea"/>
                <a:cs typeface="+mn-cs"/>
              </a:rPr>
              <a:t>	•Still eternal consequences (judgment)</a:t>
            </a:r>
          </a:p>
          <a:p>
            <a:r>
              <a:rPr lang="en-US" sz="1200" kern="1200" dirty="0" smtClean="0">
                <a:solidFill>
                  <a:schemeClr val="tx1"/>
                </a:solidFill>
                <a:latin typeface="+mn-lt"/>
                <a:ea typeface="+mn-ea"/>
                <a:cs typeface="+mn-cs"/>
              </a:rPr>
              <a:t>	•Not everything good and important is eternal (marriage)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work matters to God</a:t>
            </a:r>
          </a:p>
          <a:p>
            <a:r>
              <a:rPr lang="en-US" sz="1200" kern="1200" dirty="0" smtClean="0">
                <a:solidFill>
                  <a:schemeClr val="tx1"/>
                </a:solidFill>
                <a:latin typeface="+mn-lt"/>
                <a:ea typeface="+mn-ea"/>
                <a:cs typeface="+mn-cs"/>
              </a:rPr>
              <a:t>	If it matters to him, it should matter to us</a:t>
            </a:r>
          </a:p>
          <a:p>
            <a:r>
              <a:rPr lang="en-US" sz="1200" kern="1200" dirty="0" smtClean="0">
                <a:solidFill>
                  <a:schemeClr val="tx1"/>
                </a:solidFill>
                <a:latin typeface="+mn-lt"/>
                <a:ea typeface="+mn-ea"/>
                <a:cs typeface="+mn-cs"/>
              </a:rPr>
              <a:t>	Even if fruit doesn’t last forever</a:t>
            </a:r>
          </a:p>
          <a:p>
            <a:r>
              <a:rPr lang="en-US" sz="1200" kern="1200" dirty="0" smtClean="0">
                <a:solidFill>
                  <a:schemeClr val="tx1"/>
                </a:solidFill>
                <a:latin typeface="+mn-lt"/>
                <a:ea typeface="+mn-ea"/>
                <a:cs typeface="+mn-cs"/>
              </a:rPr>
              <a:t>	If please him in our work, </a:t>
            </a:r>
            <a:r>
              <a:rPr lang="en-US" sz="1200" i="1" kern="1200" dirty="0" smtClean="0">
                <a:solidFill>
                  <a:schemeClr val="tx1"/>
                </a:solidFill>
                <a:latin typeface="+mn-lt"/>
                <a:ea typeface="+mn-ea"/>
                <a:cs typeface="+mn-cs"/>
              </a:rPr>
              <a:t>that </a:t>
            </a:r>
            <a:r>
              <a:rPr lang="en-US" sz="1200" i="0" kern="1200" dirty="0" smtClean="0">
                <a:solidFill>
                  <a:schemeClr val="tx1"/>
                </a:solidFill>
                <a:latin typeface="+mn-lt"/>
                <a:ea typeface="+mn-ea"/>
                <a:cs typeface="+mn-cs"/>
              </a:rPr>
              <a:t>matters for eternity</a:t>
            </a:r>
          </a:p>
        </p:txBody>
      </p:sp>
      <p:sp>
        <p:nvSpPr>
          <p:cNvPr id="4" name="Slide Number Placeholder 3"/>
          <p:cNvSpPr>
            <a:spLocks noGrp="1"/>
          </p:cNvSpPr>
          <p:nvPr>
            <p:ph type="sldNum" sz="quarter" idx="10"/>
          </p:nvPr>
        </p:nvSpPr>
        <p:spPr/>
        <p:txBody>
          <a:bodyPr/>
          <a:lstStyle/>
          <a:p>
            <a:fld id="{D703C6CE-D721-6F47-8827-C759FD94048E}" type="slidenum">
              <a:rPr lang="en-US" smtClean="0"/>
              <a:t>41</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final consideration…</a:t>
            </a:r>
            <a:r>
              <a:rPr lang="en-US" baseline="0" dirty="0" smtClean="0"/>
              <a:t> work and identity</a:t>
            </a:r>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42</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are Sons of God (Gal 3:26–29)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you are all sons of God through faith in Christ Jesus.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as many of you as have been baptized into Christ have put on Christ like a garment.</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There is no Jew or Greek, slave or free, male or female; for you are all one in Christ Jesus.</a:t>
            </a:r>
            <a:r>
              <a:rPr lang="en-US" sz="1200" kern="1200" baseline="300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if you belong to Christ, then you are Abraham’s seed, heirs according to the promise.”</a:t>
            </a:r>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43</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are Sons of God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Jew, Greek, etc.” does not eradicate difference, but erases status</a:t>
            </a:r>
          </a:p>
          <a:p>
            <a:r>
              <a:rPr lang="en-US" sz="1200" kern="1200" dirty="0" smtClean="0">
                <a:solidFill>
                  <a:schemeClr val="tx1"/>
                </a:solidFill>
                <a:latin typeface="+mn-lt"/>
                <a:ea typeface="+mn-ea"/>
                <a:cs typeface="+mn-cs"/>
              </a:rPr>
              <a:t>	We all share the highest possible status as sons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world: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high premium on achievement</a:t>
            </a:r>
          </a:p>
          <a:p>
            <a:r>
              <a:rPr lang="en-US" sz="1200" kern="1200" dirty="0" smtClean="0">
                <a:solidFill>
                  <a:schemeClr val="tx1"/>
                </a:solidFill>
                <a:latin typeface="+mn-lt"/>
                <a:ea typeface="+mn-ea"/>
                <a:cs typeface="+mn-cs"/>
              </a:rPr>
              <a:t>	But our status cannot be measured by that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Underachievers and </a:t>
            </a:r>
            <a:r>
              <a:rPr lang="en-US" sz="1200" kern="1200" dirty="0" err="1" smtClean="0">
                <a:solidFill>
                  <a:schemeClr val="tx1"/>
                </a:solidFill>
                <a:latin typeface="+mn-lt"/>
                <a:ea typeface="+mn-ea"/>
                <a:cs typeface="+mn-cs"/>
              </a:rPr>
              <a:t>overacheivers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all valued members of God’s family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Status entirely determined by being in Christ  </a:t>
            </a:r>
          </a:p>
          <a:p>
            <a:r>
              <a:rPr lang="en-US" sz="1200" kern="1200" dirty="0" smtClean="0">
                <a:solidFill>
                  <a:schemeClr val="tx1"/>
                </a:solidFill>
                <a:latin typeface="+mn-lt"/>
                <a:ea typeface="+mn-ea"/>
                <a:cs typeface="+mn-cs"/>
              </a:rPr>
              <a:t>(True</a:t>
            </a:r>
            <a:r>
              <a:rPr lang="en-US" sz="1200" kern="1200" baseline="0" dirty="0" smtClean="0">
                <a:solidFill>
                  <a:schemeClr val="tx1"/>
                </a:solidFill>
                <a:latin typeface="+mn-lt"/>
                <a:ea typeface="+mn-ea"/>
                <a:cs typeface="+mn-cs"/>
              </a:rPr>
              <a:t> even for people not in ministry!)</a:t>
            </a:r>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44</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Some key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Work inherently good</a:t>
            </a:r>
          </a:p>
          <a:p>
            <a:r>
              <a:rPr lang="en-US" sz="1200" kern="1200" dirty="0" smtClean="0">
                <a:solidFill>
                  <a:schemeClr val="tx1"/>
                </a:solidFill>
                <a:latin typeface="+mn-lt"/>
                <a:ea typeface="+mn-ea"/>
                <a:cs typeface="+mn-cs"/>
              </a:rPr>
              <a:t>	But warped by sin,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death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Understood in light of…</a:t>
            </a:r>
          </a:p>
          <a:p>
            <a:r>
              <a:rPr lang="en-US" sz="1200" kern="1200" dirty="0" smtClean="0">
                <a:solidFill>
                  <a:schemeClr val="tx1"/>
                </a:solidFill>
                <a:latin typeface="+mn-lt"/>
                <a:ea typeface="+mn-ea"/>
                <a:cs typeface="+mn-cs"/>
              </a:rPr>
              <a:t>	gifting, responsibility, union with Christ, resurrection, judgment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Ministry is a special kind of work (and that’s ok)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Status not determined by work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Goal of all work: to bring glory to God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p:txBody>
      </p:sp>
      <p:sp>
        <p:nvSpPr>
          <p:cNvPr id="4" name="Slide Number Placeholder 3"/>
          <p:cNvSpPr>
            <a:spLocks noGrp="1"/>
          </p:cNvSpPr>
          <p:nvPr>
            <p:ph type="sldNum" sz="quarter" idx="10"/>
          </p:nvPr>
        </p:nvSpPr>
        <p:spPr/>
        <p:txBody>
          <a:bodyPr/>
          <a:lstStyle/>
          <a:p>
            <a:fld id="{D703C6CE-D721-6F47-8827-C759FD94048E}" type="slidenum">
              <a:rPr lang="en-US" smtClean="0"/>
              <a:t>45</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Principles:</a:t>
            </a:r>
          </a:p>
          <a:p>
            <a:endParaRPr lang="en-US" sz="1200" dirty="0" smtClean="0"/>
          </a:p>
          <a:p>
            <a:pPr marL="342900" indent="-342900">
              <a:lnSpc>
                <a:spcPct val="120000"/>
              </a:lnSpc>
              <a:buFont typeface="Arial"/>
              <a:buChar char="•"/>
            </a:pPr>
            <a:r>
              <a:rPr lang="en-US" sz="1200" dirty="0" smtClean="0"/>
              <a:t>Work: good thing that Creator does</a:t>
            </a:r>
          </a:p>
          <a:p>
            <a:pPr marL="0" indent="0">
              <a:lnSpc>
                <a:spcPct val="120000"/>
              </a:lnSpc>
              <a:buFont typeface="Arial"/>
              <a:buNone/>
            </a:pPr>
            <a:r>
              <a:rPr lang="en-US" sz="1200" dirty="0" smtClean="0"/>
              <a:t>	</a:t>
            </a:r>
            <a:r>
              <a:rPr lang="en-US" dirty="0"/>
              <a:t>N</a:t>
            </a:r>
            <a:r>
              <a:rPr lang="en-US" sz="1200" dirty="0" smtClean="0"/>
              <a:t>ot result of fall</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Work: therefore good</a:t>
            </a:r>
          </a:p>
          <a:p>
            <a:pPr marL="800100" lvl="1" indent="-342900">
              <a:lnSpc>
                <a:spcPct val="120000"/>
              </a:lnSpc>
              <a:buFont typeface="Arial"/>
              <a:buChar char="•"/>
            </a:pPr>
            <a:r>
              <a:rPr lang="en-US" sz="1200" dirty="0" smtClean="0"/>
              <a:t>Rest is also good</a:t>
            </a:r>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6</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God achieves…</a:t>
            </a:r>
          </a:p>
          <a:p>
            <a:endParaRPr lang="en-US" sz="1200" dirty="0" smtClean="0"/>
          </a:p>
          <a:p>
            <a:pPr marL="342900" indent="-342900">
              <a:lnSpc>
                <a:spcPct val="120000"/>
              </a:lnSpc>
              <a:buFont typeface="Arial"/>
              <a:buChar char="•"/>
            </a:pPr>
            <a:r>
              <a:rPr lang="en-US" sz="1200" dirty="0" smtClean="0"/>
              <a:t>Pattern: “Let there be…” followed by “and there was”/ “it was so”</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God’s intentions come to fruition:</a:t>
            </a:r>
          </a:p>
          <a:p>
            <a:pPr marL="800100" lvl="1" indent="-342900">
              <a:lnSpc>
                <a:spcPct val="120000"/>
              </a:lnSpc>
              <a:buFont typeface="Arial"/>
              <a:buChar char="•"/>
            </a:pPr>
            <a:r>
              <a:rPr lang="en-US" sz="1200" dirty="0" smtClean="0"/>
              <a:t>“Let there be light, and there was light” (1:3)</a:t>
            </a:r>
            <a:endParaRPr lang="en-US" dirty="0"/>
          </a:p>
          <a:p>
            <a:pPr marL="800100" lvl="1" indent="-342900">
              <a:lnSpc>
                <a:spcPct val="120000"/>
              </a:lnSpc>
              <a:buFont typeface="Arial"/>
              <a:buChar char="•"/>
            </a:pPr>
            <a:r>
              <a:rPr lang="en-US" sz="1200" dirty="0" smtClean="0"/>
              <a:t>“Let there be an expanse between the waters” (1:6), etc…</a:t>
            </a:r>
          </a:p>
          <a:p>
            <a:pPr marL="800100" lvl="1" indent="-342900">
              <a:lnSpc>
                <a:spcPct val="120000"/>
              </a:lnSpc>
              <a:buFont typeface="Arial"/>
              <a:buChar char="•"/>
            </a:pPr>
            <a:endParaRPr lang="en-US" sz="1200" dirty="0" smtClean="0"/>
          </a:p>
          <a:p>
            <a:pPr marL="800100" lvl="1" indent="-342900">
              <a:lnSpc>
                <a:spcPct val="120000"/>
              </a:lnSpc>
              <a:buFont typeface="Arial"/>
              <a:buChar char="•"/>
            </a:pPr>
            <a:r>
              <a:rPr lang="en-US" sz="1200" dirty="0" smtClean="0"/>
              <a:t>This is a pattern of achievement</a:t>
            </a:r>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7</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a:buNone/>
            </a:pPr>
            <a:r>
              <a:rPr lang="en-US" sz="1200" dirty="0" smtClean="0"/>
              <a:t>God also assesses his work</a:t>
            </a:r>
          </a:p>
          <a:p>
            <a:pPr marL="0" indent="0">
              <a:lnSpc>
                <a:spcPct val="120000"/>
              </a:lnSpc>
              <a:buFont typeface="Arial"/>
              <a:buNone/>
            </a:pPr>
            <a:endParaRPr lang="en-US" sz="1200" dirty="0" smtClean="0"/>
          </a:p>
          <a:p>
            <a:pPr marL="342900" indent="-342900">
              <a:lnSpc>
                <a:spcPct val="120000"/>
              </a:lnSpc>
              <a:buFont typeface="Arial"/>
              <a:buChar char="•"/>
            </a:pPr>
            <a:r>
              <a:rPr lang="en-US" sz="1200" dirty="0" smtClean="0"/>
              <a:t>After creating light, he “saw that it was good” (1:4)</a:t>
            </a:r>
          </a:p>
          <a:p>
            <a:pPr marL="800100" lvl="1" indent="-342900">
              <a:lnSpc>
                <a:spcPct val="120000"/>
              </a:lnSpc>
              <a:buFont typeface="Arial"/>
              <a:buChar char="•"/>
            </a:pPr>
            <a:r>
              <a:rPr lang="en-US" sz="1200" dirty="0" smtClean="0"/>
              <a:t>So in 1:10, 12, 18, 21, 25</a:t>
            </a:r>
          </a:p>
          <a:p>
            <a:pPr marL="800100" lvl="1" indent="-342900">
              <a:lnSpc>
                <a:spcPct val="120000"/>
              </a:lnSpc>
              <a:buFont typeface="Arial"/>
              <a:buChar char="•"/>
            </a:pPr>
            <a:r>
              <a:rPr lang="en-US" sz="1200" dirty="0" smtClean="0"/>
              <a:t>After creating man and woman, “it was very good” (1:31)</a:t>
            </a:r>
          </a:p>
          <a:p>
            <a:pPr>
              <a:lnSpc>
                <a:spcPct val="120000"/>
              </a:lnSpc>
            </a:pPr>
            <a:endParaRPr lang="en-US" sz="1200" dirty="0" smtClean="0"/>
          </a:p>
          <a:p>
            <a:pPr>
              <a:lnSpc>
                <a:spcPct val="120000"/>
              </a:lnSpc>
            </a:pPr>
            <a:r>
              <a:rPr lang="en-US" sz="1200" dirty="0" smtClean="0"/>
              <a:t>God sets out to accomplish certain goals</a:t>
            </a:r>
          </a:p>
          <a:p>
            <a:pPr>
              <a:lnSpc>
                <a:spcPct val="120000"/>
              </a:lnSpc>
            </a:pPr>
            <a:r>
              <a:rPr lang="en-US" sz="1200" dirty="0" smtClean="0"/>
              <a:t>	He completes them</a:t>
            </a:r>
          </a:p>
          <a:p>
            <a:pPr>
              <a:lnSpc>
                <a:spcPct val="120000"/>
              </a:lnSpc>
            </a:pPr>
            <a:r>
              <a:rPr lang="en-US" sz="1200" dirty="0" smtClean="0"/>
              <a:t>	And he evaluates them as good</a:t>
            </a:r>
          </a:p>
          <a:p>
            <a:pPr>
              <a:lnSpc>
                <a:spcPct val="120000"/>
              </a:lnSpc>
            </a:pPr>
            <a:endParaRPr lang="en-US" sz="1200" dirty="0" smtClean="0"/>
          </a:p>
          <a:p>
            <a:pPr>
              <a:lnSpc>
                <a:spcPct val="120000"/>
              </a:lnSpc>
            </a:pPr>
            <a:r>
              <a:rPr lang="en-US" sz="1200" dirty="0" smtClean="0"/>
              <a:t>Intention = production = evaluation</a:t>
            </a:r>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8</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assigns a work role for the man</a:t>
            </a:r>
          </a:p>
          <a:p>
            <a:endParaRPr lang="en-US" sz="1200" dirty="0" smtClean="0"/>
          </a:p>
          <a:p>
            <a:r>
              <a:rPr lang="en-US" sz="1200" dirty="0" smtClean="0"/>
              <a:t>Genesis 2:15</a:t>
            </a:r>
          </a:p>
          <a:p>
            <a:endParaRPr lang="en-US" sz="1200" dirty="0" smtClean="0"/>
          </a:p>
          <a:p>
            <a:pPr>
              <a:lnSpc>
                <a:spcPct val="120000"/>
              </a:lnSpc>
            </a:pPr>
            <a:r>
              <a:rPr lang="en-US" sz="1200" dirty="0" smtClean="0"/>
              <a:t>“God took the man and placed him in the Garden of Eden </a:t>
            </a:r>
          </a:p>
          <a:p>
            <a:pPr>
              <a:lnSpc>
                <a:spcPct val="120000"/>
              </a:lnSpc>
            </a:pPr>
            <a:r>
              <a:rPr lang="en-US" sz="1200" dirty="0" smtClean="0"/>
              <a:t>to work it and watch over it.” </a:t>
            </a:r>
          </a:p>
          <a:p>
            <a:pPr>
              <a:lnSpc>
                <a:spcPct val="120000"/>
              </a:lnSpc>
            </a:pPr>
            <a:endParaRPr lang="en-US" sz="1200" dirty="0" smtClean="0"/>
          </a:p>
          <a:p>
            <a:pPr marL="342900" indent="-342900">
              <a:lnSpc>
                <a:spcPct val="120000"/>
              </a:lnSpc>
              <a:buFont typeface="Arial"/>
              <a:buChar char="•"/>
            </a:pPr>
            <a:r>
              <a:rPr lang="en-US" sz="1200" dirty="0" smtClean="0"/>
              <a:t>Just as God is a worker… </a:t>
            </a:r>
          </a:p>
          <a:p>
            <a:pPr marL="800100" lvl="1" indent="-342900">
              <a:lnSpc>
                <a:spcPct val="120000"/>
              </a:lnSpc>
              <a:buFont typeface="Arial"/>
              <a:buChar char="•"/>
            </a:pPr>
            <a:r>
              <a:rPr lang="en-US" dirty="0"/>
              <a:t>S</a:t>
            </a:r>
            <a:r>
              <a:rPr lang="en-US" dirty="0" smtClean="0"/>
              <a:t>o his intent for humanity is to work</a:t>
            </a:r>
          </a:p>
          <a:p>
            <a:pPr marL="800100" lvl="1" indent="-342900">
              <a:lnSpc>
                <a:spcPct val="120000"/>
              </a:lnSpc>
              <a:buFont typeface="Arial"/>
              <a:buChar char="•"/>
            </a:pPr>
            <a:r>
              <a:rPr lang="en-US" dirty="0" smtClean="0"/>
              <a:t>In part, it is what we are made for</a:t>
            </a:r>
          </a:p>
          <a:p>
            <a:pPr marL="800100" lvl="1" indent="-342900">
              <a:lnSpc>
                <a:spcPct val="120000"/>
              </a:lnSpc>
              <a:buFont typeface="Arial"/>
              <a:buChar char="•"/>
            </a:pPr>
            <a:endParaRPr lang="en-US" dirty="0" smtClean="0"/>
          </a:p>
          <a:p>
            <a:pPr marL="800100" lvl="1" indent="-342900">
              <a:lnSpc>
                <a:spcPct val="120000"/>
              </a:lnSpc>
              <a:buFont typeface="Arial"/>
              <a:buChar char="•"/>
            </a:pPr>
            <a:r>
              <a:rPr lang="en-US" dirty="0" smtClean="0"/>
              <a:t>Again, we see that w</a:t>
            </a:r>
            <a:r>
              <a:rPr lang="en-US" sz="1200" dirty="0" smtClean="0"/>
              <a:t>ork is inherently good</a:t>
            </a:r>
          </a:p>
          <a:p>
            <a:pPr>
              <a:lnSpc>
                <a:spcPct val="12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703C6CE-D721-6F47-8827-C759FD94048E}" type="slidenum">
              <a:rPr lang="en-US" smtClean="0"/>
              <a:t>9</a:t>
            </a:fld>
            <a:endParaRPr lang="en-US"/>
          </a:p>
        </p:txBody>
      </p:sp>
    </p:spTree>
    <p:extLst>
      <p:ext uri="{BB962C8B-B14F-4D97-AF65-F5344CB8AC3E}">
        <p14:creationId xmlns:p14="http://schemas.microsoft.com/office/powerpoint/2010/main" val="194407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God’s design becomes warped</a:t>
            </a:r>
          </a:p>
          <a:p>
            <a:endParaRPr lang="en-US" sz="1200" dirty="0" smtClean="0"/>
          </a:p>
          <a:p>
            <a:pPr marL="342900" indent="-342900">
              <a:lnSpc>
                <a:spcPct val="120000"/>
              </a:lnSpc>
              <a:buFont typeface="Arial"/>
              <a:buChar char="•"/>
            </a:pPr>
            <a:r>
              <a:rPr lang="en-US" sz="1200" dirty="0" smtClean="0"/>
              <a:t>The man &amp; woman question, then reject, God’s good intentions</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dirty="0"/>
              <a:t>C</a:t>
            </a:r>
            <a:r>
              <a:rPr lang="en-US" sz="1200" dirty="0" smtClean="0"/>
              <a:t>reate a rift between God and humanity</a:t>
            </a:r>
          </a:p>
          <a:p>
            <a:pPr marL="342900" indent="-342900">
              <a:lnSpc>
                <a:spcPct val="120000"/>
              </a:lnSpc>
              <a:buFont typeface="Arial"/>
              <a:buChar char="•"/>
            </a:pPr>
            <a:endParaRPr lang="en-US" sz="1200" dirty="0" smtClean="0"/>
          </a:p>
          <a:p>
            <a:pPr marL="342900" indent="-342900">
              <a:lnSpc>
                <a:spcPct val="120000"/>
              </a:lnSpc>
              <a:buFont typeface="Arial"/>
              <a:buChar char="•"/>
            </a:pPr>
            <a:r>
              <a:rPr lang="en-US" sz="1200" dirty="0" smtClean="0"/>
              <a:t>Genesis 3 casts overwhelming shadow over human history</a:t>
            </a:r>
          </a:p>
        </p:txBody>
      </p:sp>
      <p:sp>
        <p:nvSpPr>
          <p:cNvPr id="4" name="Slide Number Placeholder 3"/>
          <p:cNvSpPr>
            <a:spLocks noGrp="1"/>
          </p:cNvSpPr>
          <p:nvPr>
            <p:ph type="sldNum" sz="quarter" idx="10"/>
          </p:nvPr>
        </p:nvSpPr>
        <p:spPr/>
        <p:txBody>
          <a:bodyPr/>
          <a:lstStyle/>
          <a:p>
            <a:fld id="{D703C6CE-D721-6F47-8827-C759FD94048E}" type="slidenum">
              <a:rPr lang="en-US" smtClean="0"/>
              <a:t>10</a:t>
            </a:fld>
            <a:endParaRPr lang="en-US"/>
          </a:p>
        </p:txBody>
      </p:sp>
    </p:spTree>
    <p:extLst>
      <p:ext uri="{BB962C8B-B14F-4D97-AF65-F5344CB8AC3E}">
        <p14:creationId xmlns:p14="http://schemas.microsoft.com/office/powerpoint/2010/main" val="194407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Friday, June 26, 2015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Friday, June 26,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Friday, June 26,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14"/>
            <a:ext cx="7848600" cy="1927225"/>
          </a:xfrm>
        </p:spPr>
        <p:txBody>
          <a:bodyPr anchor="b">
            <a:noAutofit/>
          </a:bodyPr>
          <a:lstStyle>
            <a:lvl1pPr algn="ctr">
              <a:defRPr sz="5400" b="1" i="0" cap="all" baseline="0">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1390073" y="3505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9"/>
            <a:ext cx="784860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31543" y="5546711"/>
            <a:ext cx="1371600" cy="941832"/>
          </a:xfrm>
          <a:prstGeom prst="rect">
            <a:avLst/>
          </a:prstGeom>
        </p:spPr>
      </p:pic>
    </p:spTree>
    <p:extLst>
      <p:ext uri="{BB962C8B-B14F-4D97-AF65-F5344CB8AC3E}">
        <p14:creationId xmlns:p14="http://schemas.microsoft.com/office/powerpoint/2010/main" val="1265595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a:noFill/>
          <a:ln>
            <a:noFill/>
          </a:ln>
        </p:spPr>
        <p:txBody>
          <a:bodyPr/>
          <a:lstStyle/>
          <a:p>
            <a:r>
              <a:rPr lang="en-US" smtClean="0"/>
              <a:t>Click to edit Master title style</a:t>
            </a:r>
            <a:endParaRPr lang="en-US"/>
          </a:p>
        </p:txBody>
      </p:sp>
      <p:sp>
        <p:nvSpPr>
          <p:cNvPr id="3" name="Content Placeholder 2"/>
          <p:cNvSpPr>
            <a:spLocks noGrp="1"/>
          </p:cNvSpPr>
          <p:nvPr>
            <p:ph idx="1"/>
          </p:nvPr>
        </p:nvSpPr>
        <p:spPr>
          <a:xfrm>
            <a:off x="457200" y="1493256"/>
            <a:ext cx="8229600" cy="4876800"/>
          </a:xfrm>
          <a:noFill/>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Friday, June 26, 2015</a:t>
            </a:fld>
            <a:endParaRPr lang="en-US" dirty="0">
              <a:solidFill>
                <a:srgbClr val="292934"/>
              </a:solidFill>
            </a:endParaRPr>
          </a:p>
        </p:txBody>
      </p:sp>
      <p:sp>
        <p:nvSpPr>
          <p:cNvPr id="5"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6"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1319200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57200" y="387684"/>
            <a:ext cx="8229600" cy="6159418"/>
          </a:xfrm>
          <a:solidFill>
            <a:schemeClr val="bg2"/>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3414431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2205789" y="393194"/>
            <a:ext cx="4629938" cy="6172200"/>
          </a:xfrm>
          <a:solidFill>
            <a:schemeClr val="bg2"/>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376441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04520" y="807616"/>
            <a:ext cx="3926851" cy="5234911"/>
          </a:xfrm>
          <a:solidFill>
            <a:schemeClr val="bg2"/>
          </a:solidFill>
        </p:spPr>
        <p:txBody>
          <a:bodyPr/>
          <a:lstStyle/>
          <a:p>
            <a:r>
              <a:rPr lang="en-US" smtClean="0"/>
              <a:t>Click icon to add picture</a:t>
            </a:r>
            <a:endParaRPr lang="en-US" dirty="0"/>
          </a:p>
        </p:txBody>
      </p:sp>
      <p:sp>
        <p:nvSpPr>
          <p:cNvPr id="3" name="Picture Placeholder 9"/>
          <p:cNvSpPr>
            <a:spLocks noGrp="1" noChangeAspect="1"/>
          </p:cNvSpPr>
          <p:nvPr>
            <p:ph type="pic" sz="quarter" idx="14"/>
          </p:nvPr>
        </p:nvSpPr>
        <p:spPr>
          <a:xfrm>
            <a:off x="4819352" y="807616"/>
            <a:ext cx="3926851" cy="5234911"/>
          </a:xfrm>
          <a:solidFill>
            <a:schemeClr val="bg2"/>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1282029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55717"/>
            <a:ext cx="2383506" cy="643021"/>
          </a:xfrm>
        </p:spPr>
        <p:txBody>
          <a:bodyPr>
            <a:noAutofit/>
          </a:bodyPr>
          <a:lstStyle>
            <a:lvl1pPr algn="ctr">
              <a:defRPr sz="3200"/>
            </a:lvl1pPr>
          </a:lstStyle>
          <a:p>
            <a:r>
              <a:rPr lang="en-US" dirty="0" smtClean="0"/>
              <a:t>Edit Title</a:t>
            </a:r>
            <a:endParaRPr lang="en-US" dirty="0"/>
          </a:p>
        </p:txBody>
      </p:sp>
      <p:sp>
        <p:nvSpPr>
          <p:cNvPr id="4" name="Picture Placeholder 3"/>
          <p:cNvSpPr>
            <a:spLocks noGrp="1" noChangeAspect="1"/>
          </p:cNvSpPr>
          <p:nvPr>
            <p:ph type="pic" sz="quarter" idx="10"/>
          </p:nvPr>
        </p:nvSpPr>
        <p:spPr>
          <a:xfrm>
            <a:off x="457197" y="1416551"/>
            <a:ext cx="2383509" cy="2377440"/>
          </a:xfrm>
          <a:solidFill>
            <a:schemeClr val="bg2"/>
          </a:solidFill>
        </p:spPr>
        <p:txBody>
          <a:bodyPr/>
          <a:lstStyle/>
          <a:p>
            <a:r>
              <a:rPr lang="en-US" smtClean="0"/>
              <a:t>Click icon to add picture</a:t>
            </a:r>
            <a:endParaRPr lang="en-US" dirty="0"/>
          </a:p>
        </p:txBody>
      </p:sp>
      <p:sp>
        <p:nvSpPr>
          <p:cNvPr id="7" name="Picture Placeholder 3"/>
          <p:cNvSpPr>
            <a:spLocks noGrp="1" noChangeAspect="1"/>
          </p:cNvSpPr>
          <p:nvPr>
            <p:ph type="pic" sz="quarter" idx="11"/>
          </p:nvPr>
        </p:nvSpPr>
        <p:spPr>
          <a:xfrm>
            <a:off x="6303291" y="1416551"/>
            <a:ext cx="2383509" cy="2377440"/>
          </a:xfrm>
          <a:solidFill>
            <a:schemeClr val="bg2"/>
          </a:solidFill>
        </p:spPr>
        <p:txBody>
          <a:bodyPr/>
          <a:lstStyle/>
          <a:p>
            <a:r>
              <a:rPr lang="en-US" smtClean="0"/>
              <a:t>Click icon to add picture</a:t>
            </a:r>
            <a:endParaRPr lang="en-US" dirty="0"/>
          </a:p>
        </p:txBody>
      </p:sp>
      <p:sp>
        <p:nvSpPr>
          <p:cNvPr id="8" name="Picture Placeholder 3"/>
          <p:cNvSpPr>
            <a:spLocks noGrp="1" noChangeAspect="1"/>
          </p:cNvSpPr>
          <p:nvPr>
            <p:ph type="pic" sz="quarter" idx="12"/>
          </p:nvPr>
        </p:nvSpPr>
        <p:spPr>
          <a:xfrm>
            <a:off x="3399800" y="1416551"/>
            <a:ext cx="2383509" cy="2377440"/>
          </a:xfrm>
          <a:solidFill>
            <a:schemeClr val="bg2"/>
          </a:solidFill>
        </p:spPr>
        <p:txBody>
          <a:bodyPr/>
          <a:lstStyle/>
          <a:p>
            <a:r>
              <a:rPr lang="en-US" smtClean="0"/>
              <a:t>Click icon to add picture</a:t>
            </a:r>
            <a:endParaRPr lang="en-US" dirty="0"/>
          </a:p>
        </p:txBody>
      </p:sp>
      <p:sp>
        <p:nvSpPr>
          <p:cNvPr id="12" name="Subtitle 2"/>
          <p:cNvSpPr>
            <a:spLocks noGrp="1"/>
          </p:cNvSpPr>
          <p:nvPr>
            <p:ph type="subTitle" idx="1" hasCustomPrompt="1"/>
          </p:nvPr>
        </p:nvSpPr>
        <p:spPr>
          <a:xfrm>
            <a:off x="457200" y="4681621"/>
            <a:ext cx="2383506" cy="745959"/>
          </a:xfrm>
        </p:spPr>
        <p:txBody>
          <a:bodyPr tIns="0" bIns="0" anchor="t" anchorCtr="0">
            <a:normAutofit/>
          </a:bodyPr>
          <a:lstStyle>
            <a:lvl1pPr marL="0" indent="0" algn="ctr">
              <a:buNone/>
              <a:defRPr sz="20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caption</a:t>
            </a:r>
            <a:endParaRPr lang="en-US" dirty="0"/>
          </a:p>
        </p:txBody>
      </p:sp>
      <p:sp>
        <p:nvSpPr>
          <p:cNvPr id="18" name="Text Placeholder 17"/>
          <p:cNvSpPr>
            <a:spLocks noGrp="1"/>
          </p:cNvSpPr>
          <p:nvPr>
            <p:ph type="body" sz="quarter" idx="13" hasCustomPrompt="1"/>
          </p:nvPr>
        </p:nvSpPr>
        <p:spPr>
          <a:xfrm>
            <a:off x="3399800" y="3956050"/>
            <a:ext cx="2383509"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smtClean="0"/>
              <a:t>Edit Title</a:t>
            </a:r>
            <a:endParaRPr lang="en-US" dirty="0"/>
          </a:p>
        </p:txBody>
      </p:sp>
      <p:sp>
        <p:nvSpPr>
          <p:cNvPr id="19" name="Text Placeholder 17"/>
          <p:cNvSpPr>
            <a:spLocks noGrp="1"/>
          </p:cNvSpPr>
          <p:nvPr>
            <p:ph type="body" sz="quarter" idx="14" hasCustomPrompt="1"/>
          </p:nvPr>
        </p:nvSpPr>
        <p:spPr>
          <a:xfrm>
            <a:off x="6303288" y="3956050"/>
            <a:ext cx="2383509"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smtClean="0"/>
              <a:t>Edit Title</a:t>
            </a:r>
            <a:endParaRPr lang="en-US" dirty="0"/>
          </a:p>
        </p:txBody>
      </p:sp>
      <p:sp>
        <p:nvSpPr>
          <p:cNvPr id="21" name="Text Placeholder 20"/>
          <p:cNvSpPr>
            <a:spLocks noGrp="1"/>
          </p:cNvSpPr>
          <p:nvPr>
            <p:ph type="body" sz="quarter" idx="15" hasCustomPrompt="1"/>
          </p:nvPr>
        </p:nvSpPr>
        <p:spPr>
          <a:xfrm>
            <a:off x="3399800" y="4681538"/>
            <a:ext cx="2383509" cy="746125"/>
          </a:xfrm>
        </p:spPr>
        <p:txBody>
          <a:bodyPr tIns="0" bIns="0" anchor="t" anchorCtr="0">
            <a:normAutofit/>
          </a:bodyPr>
          <a:lstStyle>
            <a:lvl1pPr marL="0" indent="0" algn="ctr">
              <a:buNone/>
              <a:defRPr sz="2000">
                <a:solidFill>
                  <a:schemeClr val="tx2"/>
                </a:solidFill>
                <a:latin typeface="+mn-lt"/>
              </a:defRPr>
            </a:lvl1pPr>
          </a:lstStyle>
          <a:p>
            <a:r>
              <a:rPr lang="en-US" dirty="0" smtClean="0"/>
              <a:t>Click to add caption</a:t>
            </a:r>
            <a:endParaRPr lang="en-US" dirty="0"/>
          </a:p>
        </p:txBody>
      </p:sp>
      <p:sp>
        <p:nvSpPr>
          <p:cNvPr id="22" name="Text Placeholder 20"/>
          <p:cNvSpPr>
            <a:spLocks noGrp="1"/>
          </p:cNvSpPr>
          <p:nvPr>
            <p:ph type="body" sz="quarter" idx="16" hasCustomPrompt="1"/>
          </p:nvPr>
        </p:nvSpPr>
        <p:spPr>
          <a:xfrm>
            <a:off x="6303288" y="4681538"/>
            <a:ext cx="2383509" cy="746125"/>
          </a:xfrm>
        </p:spPr>
        <p:txBody>
          <a:bodyPr tIns="0" bIns="0" anchor="t" anchorCtr="0">
            <a:normAutofit/>
          </a:bodyPr>
          <a:lstStyle>
            <a:lvl1pPr marL="0" indent="0" algn="ctr">
              <a:buNone/>
              <a:defRPr sz="2000">
                <a:solidFill>
                  <a:schemeClr val="tx2"/>
                </a:solidFill>
                <a:latin typeface="+mn-lt"/>
              </a:defRPr>
            </a:lvl1pPr>
          </a:lstStyle>
          <a:p>
            <a:r>
              <a:rPr lang="en-US" dirty="0" smtClean="0"/>
              <a:t>Click to add caption</a:t>
            </a:r>
            <a:endParaRPr lang="en-US" dirty="0"/>
          </a:p>
        </p:txBody>
      </p:sp>
    </p:spTree>
    <p:extLst>
      <p:ext uri="{BB962C8B-B14F-4D97-AF65-F5344CB8AC3E}">
        <p14:creationId xmlns:p14="http://schemas.microsoft.com/office/powerpoint/2010/main" val="309176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Info">
    <p:spTree>
      <p:nvGrpSpPr>
        <p:cNvPr id="1" name=""/>
        <p:cNvGrpSpPr/>
        <p:nvPr/>
      </p:nvGrpSpPr>
      <p:grpSpPr>
        <a:xfrm>
          <a:off x="0" y="0"/>
          <a:ext cx="0" cy="0"/>
          <a:chOff x="0" y="0"/>
          <a:chExt cx="0" cy="0"/>
        </a:xfrm>
      </p:grpSpPr>
      <p:sp>
        <p:nvSpPr>
          <p:cNvPr id="2" name="Title 1"/>
          <p:cNvSpPr>
            <a:spLocks noGrp="1"/>
          </p:cNvSpPr>
          <p:nvPr>
            <p:ph type="title"/>
          </p:nvPr>
        </p:nvSpPr>
        <p:spPr>
          <a:xfrm>
            <a:off x="4585368" y="918253"/>
            <a:ext cx="4101431" cy="619115"/>
          </a:xfrm>
        </p:spPr>
        <p:txBody>
          <a:bodyPr tIns="0" anchor="t" anchorCtr="0">
            <a:noAutofit/>
          </a:bodyPr>
          <a:lstStyle>
            <a:lvl1pPr algn="l">
              <a:defRPr sz="3600" b="1" i="0">
                <a:latin typeface="Calibri"/>
                <a:cs typeface="Calibri"/>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199" y="918253"/>
            <a:ext cx="3673643" cy="5008637"/>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Friday, June 26, 2015</a:t>
            </a:fld>
            <a:endParaRPr lang="en-US" dirty="0">
              <a:solidFill>
                <a:srgbClr val="292934"/>
              </a:solidFill>
            </a:endParaRPr>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
        <p:nvSpPr>
          <p:cNvPr id="11" name="Content Placeholder 2"/>
          <p:cNvSpPr>
            <a:spLocks noGrp="1"/>
          </p:cNvSpPr>
          <p:nvPr>
            <p:ph idx="13"/>
          </p:nvPr>
        </p:nvSpPr>
        <p:spPr>
          <a:xfrm>
            <a:off x="4585368" y="1818105"/>
            <a:ext cx="4101432" cy="4108785"/>
          </a:xfrm>
          <a:noFill/>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723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248"/>
            <a:ext cx="8229600" cy="723228"/>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0" y="106947"/>
            <a:ext cx="9144000" cy="5133475"/>
          </a:xfrm>
          <a:solidFill>
            <a:schemeClr val="bg2"/>
          </a:solidFill>
        </p:spPr>
        <p:txBody>
          <a:bodyPr/>
          <a:lstStyle/>
          <a:p>
            <a:r>
              <a:rPr lang="en-US" smtClean="0"/>
              <a:t>Click icon to add picture</a:t>
            </a:r>
            <a:endParaRPr lang="en-US"/>
          </a:p>
        </p:txBody>
      </p:sp>
      <p:sp>
        <p:nvSpPr>
          <p:cNvPr id="10" name="Subtitle 2"/>
          <p:cNvSpPr>
            <a:spLocks noGrp="1"/>
          </p:cNvSpPr>
          <p:nvPr>
            <p:ph type="subTitle" idx="1"/>
          </p:nvPr>
        </p:nvSpPr>
        <p:spPr>
          <a:xfrm>
            <a:off x="457200" y="6218994"/>
            <a:ext cx="8229600" cy="425116"/>
          </a:xfrm>
        </p:spPr>
        <p:txBody>
          <a:bodyPr tIns="0" bIns="0" anchor="b"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06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Friday, June 26, 2015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Phot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7262" y="5426248"/>
            <a:ext cx="3379537" cy="723228"/>
          </a:xfrm>
        </p:spPr>
        <p:txBody>
          <a:bodyPr>
            <a:noAutofit/>
          </a:bodyPr>
          <a:lstStyle>
            <a:lvl1pPr>
              <a:defRPr sz="3600" baseline="0"/>
            </a:lvl1pPr>
          </a:lstStyle>
          <a:p>
            <a:r>
              <a:rPr lang="en-US" dirty="0" smtClean="0"/>
              <a:t>Click to add title</a:t>
            </a:r>
            <a:endParaRPr lang="en-US" dirty="0"/>
          </a:p>
        </p:txBody>
      </p:sp>
      <p:sp>
        <p:nvSpPr>
          <p:cNvPr id="4" name="Picture Placeholder 3"/>
          <p:cNvSpPr>
            <a:spLocks noGrp="1"/>
          </p:cNvSpPr>
          <p:nvPr>
            <p:ph type="pic" sz="quarter" idx="10"/>
          </p:nvPr>
        </p:nvSpPr>
        <p:spPr>
          <a:xfrm>
            <a:off x="0" y="120316"/>
            <a:ext cx="4960620" cy="6737684"/>
          </a:xfrm>
          <a:solidFill>
            <a:schemeClr val="bg2"/>
          </a:solidFill>
        </p:spPr>
        <p:txBody>
          <a:bodyPr/>
          <a:lstStyle/>
          <a:p>
            <a:r>
              <a:rPr lang="en-US" smtClean="0"/>
              <a:t>Click icon to add picture</a:t>
            </a:r>
            <a:endParaRPr lang="en-US"/>
          </a:p>
        </p:txBody>
      </p:sp>
      <p:sp>
        <p:nvSpPr>
          <p:cNvPr id="10" name="Subtitle 2"/>
          <p:cNvSpPr>
            <a:spLocks noGrp="1"/>
          </p:cNvSpPr>
          <p:nvPr>
            <p:ph type="subTitle" idx="1" hasCustomPrompt="1"/>
          </p:nvPr>
        </p:nvSpPr>
        <p:spPr>
          <a:xfrm>
            <a:off x="5307262" y="6218994"/>
            <a:ext cx="3379537" cy="425116"/>
          </a:xfrm>
        </p:spPr>
        <p:txBody>
          <a:bodyPr tIns="0" bIns="0" anchor="b" anchorCtr="0">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249871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4"/>
            <a:ext cx="7772400" cy="2200276"/>
          </a:xfrm>
        </p:spPr>
        <p:txBody>
          <a:bodyPr anchor="b">
            <a:normAutofit/>
          </a:bodyPr>
          <a:lstStyle>
            <a:lvl1pPr algn="l">
              <a:defRPr sz="4800" b="1" i="0" cap="all">
                <a:solidFill>
                  <a:schemeClr val="tx1"/>
                </a:solidFill>
                <a:latin typeface="Calibri"/>
                <a:cs typeface="Calibri"/>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41"/>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33308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66408"/>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66408"/>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Friday, June 26, 2015</a:t>
            </a:fld>
            <a:endParaRPr lang="en-US" dirty="0">
              <a:solidFill>
                <a:srgbClr val="292934"/>
              </a:solidFill>
            </a:endParaRPr>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4314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000" b="1" i="0">
                <a:solidFill>
                  <a:schemeClr val="tx2"/>
                </a:solidFill>
                <a:latin typeface="Cambri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31456"/>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569457"/>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1" i="0" kern="1200" dirty="0" smtClean="0">
                <a:solidFill>
                  <a:schemeClr val="tx2"/>
                </a:solidFill>
                <a:latin typeface="Cambria"/>
                <a:ea typeface="+mn-e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331456"/>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391214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457200" y="6475238"/>
            <a:ext cx="2895600" cy="329184"/>
          </a:xfrm>
          <a:prstGeom prst="rect">
            <a:avLst/>
          </a:prstGeom>
        </p:spPr>
        <p:txBody>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96A3A3-94A6-4E5B-AF39-173ACA3E61CC}" type="datetime2">
              <a:rPr lang="en-US" smtClean="0">
                <a:solidFill>
                  <a:srgbClr val="292934"/>
                </a:solidFill>
              </a:rPr>
              <a:pPr/>
              <a:t>Friday, June 26, 2015</a:t>
            </a:fld>
            <a:endParaRPr lang="en-US" dirty="0">
              <a:solidFill>
                <a:srgbClr val="292934"/>
              </a:solidFill>
            </a:endParaRPr>
          </a:p>
        </p:txBody>
      </p:sp>
      <p:sp>
        <p:nvSpPr>
          <p:cNvPr id="15" name="Slide Number Placeholder 5"/>
          <p:cNvSpPr txBox="1">
            <a:spLocks/>
          </p:cNvSpPr>
          <p:nvPr userDrawn="1"/>
        </p:nvSpPr>
        <p:spPr>
          <a:xfrm>
            <a:off x="7620000" y="6475238"/>
            <a:ext cx="10668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279901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26456"/>
            <a:ext cx="8229600" cy="990600"/>
          </a:xfrm>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Friday, June 26, 2015</a:t>
            </a:fld>
            <a:endParaRPr lang="en-US" dirty="0">
              <a:solidFill>
                <a:srgbClr val="292934"/>
              </a:solidFill>
            </a:endParaRPr>
          </a:p>
        </p:txBody>
      </p:sp>
      <p:sp>
        <p:nvSpPr>
          <p:cNvPr id="7"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8"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646950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136"/>
            <a:ext cx="2139696" cy="1261872"/>
          </a:xfrm>
        </p:spPr>
        <p:txBody>
          <a:bodyPr anchor="b">
            <a:noAutofit/>
          </a:bodyPr>
          <a:lstStyle>
            <a:lvl1pPr algn="l">
              <a:defRPr sz="2400" b="1" i="0">
                <a:latin typeface="Calibri"/>
                <a:cs typeface="Calibri"/>
              </a:defRPr>
            </a:lvl1pPr>
          </a:lstStyle>
          <a:p>
            <a:r>
              <a:rPr lang="en-US" smtClean="0"/>
              <a:t>Click to edit Master title style</a:t>
            </a:r>
            <a:endParaRPr lang="en-US" dirty="0"/>
          </a:p>
        </p:txBody>
      </p:sp>
      <p:sp>
        <p:nvSpPr>
          <p:cNvPr id="3" name="Content Placeholder 2"/>
          <p:cNvSpPr>
            <a:spLocks noGrp="1"/>
          </p:cNvSpPr>
          <p:nvPr>
            <p:ph idx="1"/>
          </p:nvPr>
        </p:nvSpPr>
        <p:spPr>
          <a:xfrm>
            <a:off x="2971800" y="685136"/>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23618"/>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473262"/>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Friday, June 26, 2015</a:t>
            </a:fld>
            <a:endParaRPr lang="en-US" dirty="0">
              <a:solidFill>
                <a:srgbClr val="292934"/>
              </a:solidFill>
            </a:endParaRPr>
          </a:p>
        </p:txBody>
      </p:sp>
      <p:sp>
        <p:nvSpPr>
          <p:cNvPr id="11"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2"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4092669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536"/>
            <a:ext cx="2142680" cy="1264920"/>
          </a:xfrm>
        </p:spPr>
        <p:txBody>
          <a:bodyPr anchor="b">
            <a:normAutofit/>
          </a:bodyPr>
          <a:lstStyle>
            <a:lvl1pPr algn="l">
              <a:defRPr sz="2400" b="1" i="0">
                <a:latin typeface="Calibri"/>
                <a:cs typeface="Calibri"/>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731260"/>
            <a:ext cx="5904390" cy="5500456"/>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026656"/>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75238"/>
            <a:ext cx="28956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Friday, June 26, 2015</a:t>
            </a:fld>
            <a:endParaRPr lang="en-US" dirty="0">
              <a:solidFill>
                <a:srgbClr val="292934"/>
              </a:solidFill>
            </a:endParaRPr>
          </a:p>
        </p:txBody>
      </p:sp>
      <p:sp>
        <p:nvSpPr>
          <p:cNvPr id="9" name="Footer Placeholder 4"/>
          <p:cNvSpPr>
            <a:spLocks noGrp="1"/>
          </p:cNvSpPr>
          <p:nvPr>
            <p:ph type="ftr" sz="quarter" idx="11"/>
          </p:nvPr>
        </p:nvSpPr>
        <p:spPr>
          <a:xfrm>
            <a:off x="3429000" y="6475238"/>
            <a:ext cx="41148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0" name="Slide Number Placeholder 5"/>
          <p:cNvSpPr>
            <a:spLocks noGrp="1"/>
          </p:cNvSpPr>
          <p:nvPr>
            <p:ph type="sldNum" sz="quarter" idx="12"/>
          </p:nvPr>
        </p:nvSpPr>
        <p:spPr>
          <a:xfrm>
            <a:off x="7620000" y="6475238"/>
            <a:ext cx="10668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3181110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4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8" name="Picture 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31543" y="5546711"/>
            <a:ext cx="1371600" cy="941832"/>
          </a:xfrm>
          <a:prstGeom prst="rect">
            <a:avLst/>
          </a:prstGeom>
        </p:spPr>
      </p:pic>
    </p:spTree>
    <p:extLst>
      <p:ext uri="{BB962C8B-B14F-4D97-AF65-F5344CB8AC3E}">
        <p14:creationId xmlns:p14="http://schemas.microsoft.com/office/powerpoint/2010/main" val="398682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Friday, June 26, 2015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Friday, June 26, 2015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Friday, June 26, 2015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Friday, June 26, 2015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Friday, June 26, 2015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Friday, June 26, 2015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Friday, June 26, 2015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Friday, June 26, 2015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7"/>
            <a:ext cx="1837944" cy="114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824576" y="7"/>
            <a:ext cx="1837944"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655655" y="7"/>
            <a:ext cx="1837944" cy="114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5493599" y="7"/>
            <a:ext cx="1837944" cy="1143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7324678" y="7"/>
            <a:ext cx="1837944" cy="114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64055767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p:hf sldNum="0" hdr="0" ftr="0" dt="0"/>
  <p:txStyles>
    <p:titleStyle>
      <a:lvl1pPr algn="l" defTabSz="914400" rtl="0" eaLnBrk="1" latinLnBrk="0" hangingPunct="1">
        <a:spcBef>
          <a:spcPct val="0"/>
        </a:spcBef>
        <a:buNone/>
        <a:defRPr sz="4000" b="1" i="0" kern="1200" spc="-100" baseline="0">
          <a:solidFill>
            <a:schemeClr val="accent4"/>
          </a:solidFill>
          <a:latin typeface="Calibri"/>
          <a:ea typeface="+mj-ea"/>
          <a:cs typeface="Calibri"/>
        </a:defRPr>
      </a:lvl1pPr>
    </p:titleStyle>
    <p:bodyStyle>
      <a:lvl1pPr marL="342900" indent="-342900" algn="l" defTabSz="914400" rtl="0" eaLnBrk="1" latinLnBrk="0" hangingPunct="1">
        <a:lnSpc>
          <a:spcPct val="130000"/>
        </a:lnSpc>
        <a:spcBef>
          <a:spcPct val="20000"/>
        </a:spcBef>
        <a:buClr>
          <a:schemeClr val="accent1"/>
        </a:buClr>
        <a:buSzPct val="60000"/>
        <a:buFont typeface="Lucida Grande"/>
        <a:buChar char="▶"/>
        <a:defRPr sz="2400" kern="1200">
          <a:solidFill>
            <a:schemeClr val="tx1"/>
          </a:solidFill>
          <a:latin typeface="+mn-lt"/>
          <a:ea typeface="+mn-ea"/>
          <a:cs typeface="+mn-cs"/>
        </a:defRPr>
      </a:lvl1pPr>
      <a:lvl2pPr marL="457200" indent="-182880" algn="l" defTabSz="914400" rtl="0" eaLnBrk="1" latinLnBrk="0" hangingPunct="1">
        <a:lnSpc>
          <a:spcPct val="13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3pPr>
      <a:lvl4pPr marL="1005840" indent="-182880" algn="l" defTabSz="914400" rtl="0" eaLnBrk="1" latinLnBrk="0" hangingPunct="1">
        <a:lnSpc>
          <a:spcPct val="13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3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54" y="2496059"/>
            <a:ext cx="7772400" cy="2163279"/>
          </a:xfrm>
        </p:spPr>
        <p:txBody>
          <a:bodyPr>
            <a:noAutofit/>
          </a:bodyPr>
          <a:lstStyle/>
          <a:p>
            <a:r>
              <a:rPr lang="en-US" sz="3600" dirty="0"/>
              <a:t>Work and vocation</a:t>
            </a:r>
            <a:br>
              <a:rPr lang="en-US" sz="3600" dirty="0"/>
            </a:br>
            <a:r>
              <a:rPr lang="en-US" sz="3600" dirty="0"/>
              <a:t>Deeper Learning Track</a:t>
            </a:r>
            <a:br>
              <a:rPr lang="en-US" sz="3600" dirty="0"/>
            </a:br>
            <a:r>
              <a:rPr lang="en-US" sz="3600" dirty="0"/>
              <a:t>“Faith at Work: Made to Flourish</a:t>
            </a:r>
            <a:r>
              <a:rPr lang="en-US" sz="3600" dirty="0" smtClean="0"/>
              <a:t>”</a:t>
            </a:r>
            <a:br>
              <a:rPr lang="en-US" sz="3600" dirty="0" smtClean="0"/>
            </a:br>
            <a:r>
              <a:rPr lang="en-US" sz="2800" dirty="0" smtClean="0"/>
              <a:t>as presented at EFCA One 2015 </a:t>
            </a:r>
            <a:r>
              <a:rPr lang="en-US" sz="2800" dirty="0"/>
              <a:t/>
            </a:r>
            <a:br>
              <a:rPr lang="en-US" sz="2800" dirty="0"/>
            </a:br>
            <a:r>
              <a:rPr lang="en-US" sz="2800" dirty="0"/>
              <a:t/>
            </a:r>
            <a:br>
              <a:rPr lang="en-US" sz="2800" dirty="0"/>
            </a:br>
            <a:r>
              <a:rPr lang="en-US" sz="2800" dirty="0" smtClean="0"/>
              <a:t>Dr. Constantine </a:t>
            </a:r>
            <a:r>
              <a:rPr lang="en-US" sz="2800" dirty="0" err="1" smtClean="0"/>
              <a:t>campbell</a:t>
            </a:r>
            <a:r>
              <a:rPr lang="en-US" sz="2800" dirty="0"/>
              <a:t/>
            </a:r>
            <a:br>
              <a:rPr lang="en-US" sz="2800" dirty="0"/>
            </a:br>
            <a:endParaRPr lang="en-US" sz="2800" dirty="0"/>
          </a:p>
        </p:txBody>
      </p:sp>
    </p:spTree>
    <p:extLst>
      <p:ext uri="{BB962C8B-B14F-4D97-AF65-F5344CB8AC3E}">
        <p14:creationId xmlns:p14="http://schemas.microsoft.com/office/powerpoint/2010/main" val="2457126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ymaking_Feat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37966"/>
          </a:xfrm>
          <a:prstGeom prst="rect">
            <a:avLst/>
          </a:prstGeom>
        </p:spPr>
      </p:pic>
      <p:sp>
        <p:nvSpPr>
          <p:cNvPr id="2" name="Title 1"/>
          <p:cNvSpPr>
            <a:spLocks noGrp="1"/>
          </p:cNvSpPr>
          <p:nvPr>
            <p:ph type="title"/>
          </p:nvPr>
        </p:nvSpPr>
        <p:spPr>
          <a:xfrm>
            <a:off x="232326" y="4866998"/>
            <a:ext cx="8627073" cy="1411959"/>
          </a:xfrm>
        </p:spPr>
        <p:txBody>
          <a:bodyPr/>
          <a:lstStyle/>
          <a:p>
            <a:r>
              <a:rPr lang="en-US" dirty="0"/>
              <a:t>3</a:t>
            </a:r>
            <a:r>
              <a:rPr lang="en-US" dirty="0" smtClean="0"/>
              <a:t>. Work is messed up</a:t>
            </a:r>
            <a:br>
              <a:rPr lang="en-US" dirty="0" smtClean="0"/>
            </a:br>
            <a:r>
              <a:rPr lang="en-US" sz="3200" dirty="0" smtClean="0"/>
              <a:t>Genesis 3</a:t>
            </a:r>
            <a:endParaRPr lang="en-US" sz="3200" dirty="0"/>
          </a:p>
        </p:txBody>
      </p:sp>
      <p:sp>
        <p:nvSpPr>
          <p:cNvPr id="3" name="TextBox 2"/>
          <p:cNvSpPr txBox="1"/>
          <p:nvPr/>
        </p:nvSpPr>
        <p:spPr>
          <a:xfrm>
            <a:off x="1053215" y="511154"/>
            <a:ext cx="184666" cy="451406"/>
          </a:xfrm>
          <a:prstGeom prst="rect">
            <a:avLst/>
          </a:prstGeom>
          <a:noFill/>
        </p:spPr>
        <p:txBody>
          <a:bodyPr wrap="none" rtlCol="0">
            <a:spAutoFit/>
          </a:bodyPr>
          <a:lstStyle/>
          <a:p>
            <a:pPr>
              <a:lnSpc>
                <a:spcPct val="120000"/>
              </a:lnSpc>
            </a:pPr>
            <a:endParaRPr lang="en-US" sz="2000" dirty="0" smtClean="0"/>
          </a:p>
        </p:txBody>
      </p:sp>
    </p:spTree>
    <p:extLst>
      <p:ext uri="{BB962C8B-B14F-4D97-AF65-F5344CB8AC3E}">
        <p14:creationId xmlns:p14="http://schemas.microsoft.com/office/powerpoint/2010/main" val="89278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2326" y="4866998"/>
            <a:ext cx="8627073" cy="1411959"/>
          </a:xfrm>
        </p:spPr>
        <p:txBody>
          <a:bodyPr/>
          <a:lstStyle/>
          <a:p>
            <a:r>
              <a:rPr lang="en-US" dirty="0"/>
              <a:t>3</a:t>
            </a:r>
            <a:r>
              <a:rPr lang="en-US" dirty="0" smtClean="0"/>
              <a:t>. Work is messed up</a:t>
            </a:r>
            <a:br>
              <a:rPr lang="en-US" dirty="0" smtClean="0"/>
            </a:br>
            <a:r>
              <a:rPr lang="en-US" sz="3200" dirty="0" smtClean="0"/>
              <a:t>Genesis 3</a:t>
            </a:r>
            <a:endParaRPr lang="en-US" sz="3200" dirty="0"/>
          </a:p>
        </p:txBody>
      </p:sp>
      <p:sp>
        <p:nvSpPr>
          <p:cNvPr id="7" name="TextBox 6"/>
          <p:cNvSpPr txBox="1"/>
          <p:nvPr/>
        </p:nvSpPr>
        <p:spPr>
          <a:xfrm>
            <a:off x="1053215" y="511154"/>
            <a:ext cx="184666" cy="451406"/>
          </a:xfrm>
          <a:prstGeom prst="rect">
            <a:avLst/>
          </a:prstGeom>
          <a:noFill/>
        </p:spPr>
        <p:txBody>
          <a:bodyPr wrap="none" rtlCol="0">
            <a:spAutoFit/>
          </a:bodyPr>
          <a:lstStyle/>
          <a:p>
            <a:pPr>
              <a:lnSpc>
                <a:spcPct val="120000"/>
              </a:lnSpc>
            </a:pPr>
            <a:endParaRPr lang="en-US" sz="2000" dirty="0" smtClean="0"/>
          </a:p>
        </p:txBody>
      </p:sp>
      <p:sp>
        <p:nvSpPr>
          <p:cNvPr id="8" name="TextBox 7"/>
          <p:cNvSpPr txBox="1"/>
          <p:nvPr/>
        </p:nvSpPr>
        <p:spPr>
          <a:xfrm>
            <a:off x="232326" y="246976"/>
            <a:ext cx="8627073" cy="3951619"/>
          </a:xfrm>
          <a:prstGeom prst="rect">
            <a:avLst/>
          </a:prstGeom>
          <a:noFill/>
        </p:spPr>
        <p:txBody>
          <a:bodyPr wrap="none" rtlCol="0">
            <a:normAutofit/>
          </a:bodyPr>
          <a:lstStyle/>
          <a:p>
            <a:r>
              <a:rPr lang="en-US" sz="2400" dirty="0"/>
              <a:t>Genesis 3:17–19</a:t>
            </a:r>
          </a:p>
          <a:p>
            <a:endParaRPr lang="en-US" sz="2400" dirty="0"/>
          </a:p>
          <a:p>
            <a:r>
              <a:rPr lang="en-US" sz="2400" dirty="0"/>
              <a:t>“The ground is cursed because of you. </a:t>
            </a:r>
          </a:p>
          <a:p>
            <a:r>
              <a:rPr lang="en-US" sz="2400" dirty="0"/>
              <a:t>You will eat from it by means of painful labor all the days of your life. </a:t>
            </a:r>
          </a:p>
          <a:p>
            <a:r>
              <a:rPr lang="en-US" sz="2400" dirty="0"/>
              <a:t>It will produce thorns and thistles for you, and you will eat the plants </a:t>
            </a:r>
            <a:endParaRPr lang="en-US" sz="2400" dirty="0" smtClean="0"/>
          </a:p>
          <a:p>
            <a:r>
              <a:rPr lang="en-US" sz="2400" dirty="0" smtClean="0"/>
              <a:t>of </a:t>
            </a:r>
            <a:r>
              <a:rPr lang="en-US" sz="2400" dirty="0"/>
              <a:t>the field. </a:t>
            </a:r>
            <a:r>
              <a:rPr lang="en-US" sz="2400" dirty="0" smtClean="0"/>
              <a:t>You </a:t>
            </a:r>
            <a:r>
              <a:rPr lang="en-US" sz="2400" dirty="0"/>
              <a:t>will eat bread by the sweat of your brow until you </a:t>
            </a:r>
            <a:endParaRPr lang="en-US" sz="2400" dirty="0" smtClean="0"/>
          </a:p>
          <a:p>
            <a:r>
              <a:rPr lang="en-US" sz="2400" dirty="0" smtClean="0"/>
              <a:t>return </a:t>
            </a:r>
            <a:r>
              <a:rPr lang="en-US" sz="2400" dirty="0"/>
              <a:t>to the ground, </a:t>
            </a:r>
            <a:r>
              <a:rPr lang="en-US" sz="2400" dirty="0" smtClean="0"/>
              <a:t>since </a:t>
            </a:r>
            <a:r>
              <a:rPr lang="en-US" sz="2400" dirty="0"/>
              <a:t>you were taken from it, </a:t>
            </a:r>
          </a:p>
          <a:p>
            <a:r>
              <a:rPr lang="en-US" sz="2400" dirty="0"/>
              <a:t>For you are dust, and you will return to dust.”</a:t>
            </a:r>
          </a:p>
          <a:p>
            <a:endParaRPr lang="en-US" dirty="0"/>
          </a:p>
        </p:txBody>
      </p:sp>
    </p:spTree>
    <p:extLst>
      <p:ext uri="{BB962C8B-B14F-4D97-AF65-F5344CB8AC3E}">
        <p14:creationId xmlns:p14="http://schemas.microsoft.com/office/powerpoint/2010/main" val="396811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2326" y="4866998"/>
            <a:ext cx="8627073" cy="1411959"/>
          </a:xfrm>
        </p:spPr>
        <p:txBody>
          <a:bodyPr/>
          <a:lstStyle/>
          <a:p>
            <a:r>
              <a:rPr lang="en-US" dirty="0"/>
              <a:t>3</a:t>
            </a:r>
            <a:r>
              <a:rPr lang="en-US" dirty="0" smtClean="0"/>
              <a:t>. Work is messed up</a:t>
            </a:r>
            <a:br>
              <a:rPr lang="en-US" dirty="0" smtClean="0"/>
            </a:br>
            <a:r>
              <a:rPr lang="en-US" sz="3200" dirty="0" smtClean="0"/>
              <a:t>Genesis 3</a:t>
            </a:r>
            <a:endParaRPr lang="en-US" sz="3200" dirty="0"/>
          </a:p>
        </p:txBody>
      </p:sp>
      <p:sp>
        <p:nvSpPr>
          <p:cNvPr id="7" name="TextBox 6"/>
          <p:cNvSpPr txBox="1"/>
          <p:nvPr/>
        </p:nvSpPr>
        <p:spPr>
          <a:xfrm>
            <a:off x="1053215" y="511154"/>
            <a:ext cx="184666" cy="451406"/>
          </a:xfrm>
          <a:prstGeom prst="rect">
            <a:avLst/>
          </a:prstGeom>
          <a:noFill/>
        </p:spPr>
        <p:txBody>
          <a:bodyPr wrap="none" rtlCol="0">
            <a:spAutoFit/>
          </a:bodyPr>
          <a:lstStyle/>
          <a:p>
            <a:pPr>
              <a:lnSpc>
                <a:spcPct val="120000"/>
              </a:lnSpc>
            </a:pPr>
            <a:endParaRPr lang="en-US" sz="2000" dirty="0" smtClean="0"/>
          </a:p>
        </p:txBody>
      </p:sp>
      <p:sp>
        <p:nvSpPr>
          <p:cNvPr id="8" name="TextBox 7"/>
          <p:cNvSpPr txBox="1"/>
          <p:nvPr/>
        </p:nvSpPr>
        <p:spPr>
          <a:xfrm>
            <a:off x="232326" y="246976"/>
            <a:ext cx="8627073" cy="3951619"/>
          </a:xfrm>
          <a:prstGeom prst="rect">
            <a:avLst/>
          </a:prstGeom>
          <a:noFill/>
        </p:spPr>
        <p:txBody>
          <a:bodyPr wrap="none" rtlCol="0">
            <a:normAutofit/>
          </a:bodyPr>
          <a:lstStyle/>
          <a:p>
            <a:r>
              <a:rPr lang="en-US" sz="2400" dirty="0"/>
              <a:t>Genesis 3:17–19</a:t>
            </a:r>
          </a:p>
          <a:p>
            <a:endParaRPr lang="en-US" sz="2400" dirty="0"/>
          </a:p>
          <a:p>
            <a:r>
              <a:rPr lang="en-US" sz="2400" dirty="0"/>
              <a:t>“The ground is cursed because of you. </a:t>
            </a:r>
          </a:p>
          <a:p>
            <a:r>
              <a:rPr lang="en-US" sz="2400" dirty="0"/>
              <a:t>You will eat from it by means of painful labor all the days of your life. </a:t>
            </a:r>
          </a:p>
          <a:p>
            <a:r>
              <a:rPr lang="en-US" sz="2400" dirty="0"/>
              <a:t>It will produce thorns and thistles for you, and you will eat the plants </a:t>
            </a:r>
            <a:endParaRPr lang="en-US" sz="2400" dirty="0" smtClean="0"/>
          </a:p>
          <a:p>
            <a:r>
              <a:rPr lang="en-US" sz="2400" dirty="0" smtClean="0"/>
              <a:t>of </a:t>
            </a:r>
            <a:r>
              <a:rPr lang="en-US" sz="2400" dirty="0"/>
              <a:t>the field. </a:t>
            </a:r>
            <a:r>
              <a:rPr lang="en-US" sz="2400" dirty="0" smtClean="0"/>
              <a:t>You </a:t>
            </a:r>
            <a:r>
              <a:rPr lang="en-US" sz="2400" dirty="0"/>
              <a:t>will eat bread by the sweat of your brow until you </a:t>
            </a:r>
            <a:endParaRPr lang="en-US" sz="2400" dirty="0" smtClean="0"/>
          </a:p>
          <a:p>
            <a:r>
              <a:rPr lang="en-US" sz="2400" dirty="0" smtClean="0"/>
              <a:t>return </a:t>
            </a:r>
            <a:r>
              <a:rPr lang="en-US" sz="2400" dirty="0"/>
              <a:t>to the ground, </a:t>
            </a:r>
            <a:r>
              <a:rPr lang="en-US" sz="2400" dirty="0" smtClean="0"/>
              <a:t>since </a:t>
            </a:r>
            <a:r>
              <a:rPr lang="en-US" sz="2400" dirty="0"/>
              <a:t>you were taken from it, </a:t>
            </a:r>
          </a:p>
          <a:p>
            <a:r>
              <a:rPr lang="en-US" sz="2400" dirty="0"/>
              <a:t>For you are dust, and you will return to dust.”</a:t>
            </a:r>
          </a:p>
          <a:p>
            <a:endParaRPr lang="en-US" dirty="0"/>
          </a:p>
        </p:txBody>
      </p:sp>
    </p:spTree>
    <p:extLst>
      <p:ext uri="{BB962C8B-B14F-4D97-AF65-F5344CB8AC3E}">
        <p14:creationId xmlns:p14="http://schemas.microsoft.com/office/powerpoint/2010/main" val="2957928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ymaking_Feat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37966"/>
          </a:xfrm>
          <a:prstGeom prst="rect">
            <a:avLst/>
          </a:prstGeom>
        </p:spPr>
      </p:pic>
      <p:sp>
        <p:nvSpPr>
          <p:cNvPr id="9" name="Title 1"/>
          <p:cNvSpPr>
            <a:spLocks noGrp="1"/>
          </p:cNvSpPr>
          <p:nvPr>
            <p:ph type="title"/>
          </p:nvPr>
        </p:nvSpPr>
        <p:spPr>
          <a:xfrm>
            <a:off x="232326" y="4866998"/>
            <a:ext cx="8627073" cy="1411959"/>
          </a:xfrm>
        </p:spPr>
        <p:txBody>
          <a:bodyPr/>
          <a:lstStyle/>
          <a:p>
            <a:r>
              <a:rPr lang="en-US" dirty="0"/>
              <a:t>3</a:t>
            </a:r>
            <a:r>
              <a:rPr lang="en-US" dirty="0" smtClean="0"/>
              <a:t>. Work is messed up</a:t>
            </a:r>
            <a:br>
              <a:rPr lang="en-US" dirty="0" smtClean="0"/>
            </a:br>
            <a:r>
              <a:rPr lang="en-US" sz="3200" dirty="0" smtClean="0"/>
              <a:t>Genesis 3</a:t>
            </a:r>
            <a:endParaRPr lang="en-US" sz="3200" dirty="0"/>
          </a:p>
        </p:txBody>
      </p:sp>
      <p:sp>
        <p:nvSpPr>
          <p:cNvPr id="10" name="TextBox 9"/>
          <p:cNvSpPr txBox="1"/>
          <p:nvPr/>
        </p:nvSpPr>
        <p:spPr>
          <a:xfrm>
            <a:off x="1053215" y="511154"/>
            <a:ext cx="184666" cy="451406"/>
          </a:xfrm>
          <a:prstGeom prst="rect">
            <a:avLst/>
          </a:prstGeom>
          <a:noFill/>
        </p:spPr>
        <p:txBody>
          <a:bodyPr wrap="none" rtlCol="0">
            <a:spAutoFit/>
          </a:bodyPr>
          <a:lstStyle/>
          <a:p>
            <a:pPr>
              <a:lnSpc>
                <a:spcPct val="120000"/>
              </a:lnSpc>
            </a:pPr>
            <a:endParaRPr lang="en-US" sz="2000" dirty="0" smtClean="0"/>
          </a:p>
        </p:txBody>
      </p:sp>
    </p:spTree>
    <p:extLst>
      <p:ext uri="{BB962C8B-B14F-4D97-AF65-F5344CB8AC3E}">
        <p14:creationId xmlns:p14="http://schemas.microsoft.com/office/powerpoint/2010/main" val="207010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ng-solomon-jikat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78" y="-128587"/>
            <a:ext cx="9360528" cy="12422491"/>
          </a:xfrm>
          <a:prstGeom prst="rect">
            <a:avLst/>
          </a:prstGeom>
        </p:spPr>
      </p:pic>
      <p:sp>
        <p:nvSpPr>
          <p:cNvPr id="2" name="Title 1"/>
          <p:cNvSpPr>
            <a:spLocks noGrp="1"/>
          </p:cNvSpPr>
          <p:nvPr>
            <p:ph type="title"/>
          </p:nvPr>
        </p:nvSpPr>
        <p:spPr>
          <a:xfrm>
            <a:off x="232327" y="4876799"/>
            <a:ext cx="8627073" cy="1411959"/>
          </a:xfrm>
        </p:spPr>
        <p:txBody>
          <a:bodyPr/>
          <a:lstStyle/>
          <a:p>
            <a:r>
              <a:rPr lang="en-US" dirty="0" smtClean="0"/>
              <a:t>4. Ordinary work</a:t>
            </a:r>
            <a:br>
              <a:rPr lang="en-US" dirty="0" smtClean="0"/>
            </a:br>
            <a:r>
              <a:rPr lang="en-US" sz="3200" dirty="0" smtClean="0"/>
              <a:t>Proverbs</a:t>
            </a:r>
            <a:endParaRPr lang="en-US" sz="3200" dirty="0"/>
          </a:p>
        </p:txBody>
      </p:sp>
    </p:spTree>
    <p:extLst>
      <p:ext uri="{BB962C8B-B14F-4D97-AF65-F5344CB8AC3E}">
        <p14:creationId xmlns:p14="http://schemas.microsoft.com/office/powerpoint/2010/main" val="280861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4. Ordinary work</a:t>
            </a:r>
            <a:br>
              <a:rPr lang="en-US" dirty="0" smtClean="0"/>
            </a:br>
            <a:r>
              <a:rPr lang="en-US" sz="3200" dirty="0" smtClean="0"/>
              <a:t>Proverbs</a:t>
            </a:r>
            <a:endParaRPr lang="en-US" sz="3200" dirty="0"/>
          </a:p>
        </p:txBody>
      </p:sp>
      <p:sp>
        <p:nvSpPr>
          <p:cNvPr id="3" name="TextBox 2"/>
          <p:cNvSpPr txBox="1"/>
          <p:nvPr/>
        </p:nvSpPr>
        <p:spPr>
          <a:xfrm>
            <a:off x="232327" y="511154"/>
            <a:ext cx="8875196" cy="5191165"/>
          </a:xfrm>
          <a:prstGeom prst="rect">
            <a:avLst/>
          </a:prstGeom>
          <a:noFill/>
        </p:spPr>
        <p:txBody>
          <a:bodyPr wrap="none" rtlCol="0">
            <a:spAutoFit/>
          </a:bodyPr>
          <a:lstStyle/>
          <a:p>
            <a:pPr>
              <a:lnSpc>
                <a:spcPct val="120000"/>
              </a:lnSpc>
            </a:pPr>
            <a:r>
              <a:rPr lang="en-US" sz="2000" dirty="0" smtClean="0"/>
              <a:t>Success</a:t>
            </a:r>
          </a:p>
          <a:p>
            <a:pPr>
              <a:lnSpc>
                <a:spcPct val="120000"/>
              </a:lnSpc>
            </a:pPr>
            <a:endParaRPr lang="en-US" sz="2000" dirty="0" smtClean="0"/>
          </a:p>
          <a:p>
            <a:r>
              <a:rPr lang="en-US" sz="2000" dirty="0"/>
              <a:t>“For the LORD gives wisdom; from His mouth come knowledge and understanding. </a:t>
            </a:r>
            <a:endParaRPr lang="en-US" sz="2000" dirty="0" smtClean="0"/>
          </a:p>
          <a:p>
            <a:r>
              <a:rPr lang="en-US" sz="2000" dirty="0" smtClean="0"/>
              <a:t>He </a:t>
            </a:r>
            <a:r>
              <a:rPr lang="en-US" sz="2000" dirty="0"/>
              <a:t>stores up success for the upright.”</a:t>
            </a:r>
          </a:p>
          <a:p>
            <a:r>
              <a:rPr lang="en-US" sz="2000" dirty="0"/>
              <a:t>(2:6–7)</a:t>
            </a:r>
          </a:p>
          <a:p>
            <a:r>
              <a:rPr lang="en-US" sz="2000" dirty="0"/>
              <a:t> </a:t>
            </a:r>
          </a:p>
          <a:p>
            <a:r>
              <a:rPr lang="en-US" sz="2000" dirty="0"/>
              <a:t>“The one who understands a matter finds success</a:t>
            </a:r>
            <a:r>
              <a:rPr lang="en-US" sz="2000" dirty="0" smtClean="0"/>
              <a:t>,</a:t>
            </a:r>
          </a:p>
          <a:p>
            <a:r>
              <a:rPr lang="en-US" sz="2000" dirty="0" smtClean="0"/>
              <a:t> </a:t>
            </a:r>
            <a:r>
              <a:rPr lang="en-US" sz="2000" dirty="0"/>
              <a:t>and the one who trusts in the LORD will be happy.”</a:t>
            </a:r>
          </a:p>
          <a:p>
            <a:r>
              <a:rPr lang="en-US" sz="2000" dirty="0"/>
              <a:t>(16:20)</a:t>
            </a:r>
          </a:p>
          <a:p>
            <a:r>
              <a:rPr lang="en-US" sz="2000" dirty="0"/>
              <a:t> </a:t>
            </a:r>
          </a:p>
          <a:p>
            <a:r>
              <a:rPr lang="en-US" sz="2000" dirty="0"/>
              <a:t>“A house is built by wisdom, and it is established by understanding; </a:t>
            </a:r>
            <a:endParaRPr lang="en-US" sz="2000" dirty="0" smtClean="0"/>
          </a:p>
          <a:p>
            <a:r>
              <a:rPr lang="en-US" sz="2000" dirty="0" smtClean="0"/>
              <a:t>by </a:t>
            </a:r>
            <a:r>
              <a:rPr lang="en-US" sz="2000" dirty="0"/>
              <a:t>knowledge the rooms are filled with every precious and beautiful treasure.”</a:t>
            </a:r>
          </a:p>
          <a:p>
            <a:r>
              <a:rPr lang="en-US" sz="2000" dirty="0"/>
              <a:t>(24:3–4)</a:t>
            </a:r>
          </a:p>
          <a:p>
            <a:pPr marL="342900" indent="-342900">
              <a:buFont typeface="Arial"/>
              <a:buChar char="•"/>
            </a:pPr>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1952138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4. Ordinary work</a:t>
            </a:r>
            <a:br>
              <a:rPr lang="en-US" dirty="0" smtClean="0"/>
            </a:br>
            <a:r>
              <a:rPr lang="en-US" sz="3200" dirty="0" smtClean="0"/>
              <a:t>Proverbs</a:t>
            </a:r>
            <a:endParaRPr lang="en-US" sz="3200" dirty="0"/>
          </a:p>
        </p:txBody>
      </p:sp>
      <p:sp>
        <p:nvSpPr>
          <p:cNvPr id="3" name="TextBox 2"/>
          <p:cNvSpPr txBox="1"/>
          <p:nvPr/>
        </p:nvSpPr>
        <p:spPr>
          <a:xfrm>
            <a:off x="232327" y="511154"/>
            <a:ext cx="8875196" cy="5191165"/>
          </a:xfrm>
          <a:prstGeom prst="rect">
            <a:avLst/>
          </a:prstGeom>
          <a:noFill/>
        </p:spPr>
        <p:txBody>
          <a:bodyPr wrap="none" rtlCol="0">
            <a:spAutoFit/>
          </a:bodyPr>
          <a:lstStyle/>
          <a:p>
            <a:pPr>
              <a:lnSpc>
                <a:spcPct val="120000"/>
              </a:lnSpc>
            </a:pPr>
            <a:r>
              <a:rPr lang="en-US" sz="2000" dirty="0" smtClean="0"/>
              <a:t>Success</a:t>
            </a:r>
          </a:p>
          <a:p>
            <a:pPr>
              <a:lnSpc>
                <a:spcPct val="120000"/>
              </a:lnSpc>
            </a:pPr>
            <a:endParaRPr lang="en-US" sz="2000" dirty="0" smtClean="0"/>
          </a:p>
          <a:p>
            <a:r>
              <a:rPr lang="en-US" sz="2000" dirty="0"/>
              <a:t>“For the LORD gives wisdom; from His mouth come knowledge and understanding. </a:t>
            </a:r>
            <a:endParaRPr lang="en-US" sz="2000" dirty="0" smtClean="0"/>
          </a:p>
          <a:p>
            <a:r>
              <a:rPr lang="en-US" sz="2000" dirty="0" smtClean="0"/>
              <a:t>He </a:t>
            </a:r>
            <a:r>
              <a:rPr lang="en-US" sz="2000" dirty="0"/>
              <a:t>stores up success for the upright.”</a:t>
            </a:r>
          </a:p>
          <a:p>
            <a:r>
              <a:rPr lang="en-US" sz="2000" dirty="0"/>
              <a:t>(2:6–7)</a:t>
            </a:r>
          </a:p>
          <a:p>
            <a:r>
              <a:rPr lang="en-US" sz="2000" dirty="0"/>
              <a:t> </a:t>
            </a:r>
          </a:p>
          <a:p>
            <a:r>
              <a:rPr lang="en-US" sz="2000" dirty="0"/>
              <a:t>“The one who understands a matter finds success</a:t>
            </a:r>
            <a:r>
              <a:rPr lang="en-US" sz="2000" dirty="0" smtClean="0"/>
              <a:t>,</a:t>
            </a:r>
          </a:p>
          <a:p>
            <a:r>
              <a:rPr lang="en-US" sz="2000" dirty="0" smtClean="0"/>
              <a:t> </a:t>
            </a:r>
            <a:r>
              <a:rPr lang="en-US" sz="2000" dirty="0"/>
              <a:t>and the one who trusts in the LORD will be happy.”</a:t>
            </a:r>
          </a:p>
          <a:p>
            <a:r>
              <a:rPr lang="en-US" sz="2000" dirty="0"/>
              <a:t>(16:20)</a:t>
            </a:r>
          </a:p>
          <a:p>
            <a:r>
              <a:rPr lang="en-US" sz="2000" dirty="0"/>
              <a:t> </a:t>
            </a:r>
          </a:p>
          <a:p>
            <a:r>
              <a:rPr lang="en-US" sz="2000" dirty="0"/>
              <a:t>“A house is built by wisdom, and it is established by understanding; </a:t>
            </a:r>
            <a:endParaRPr lang="en-US" sz="2000" dirty="0" smtClean="0"/>
          </a:p>
          <a:p>
            <a:r>
              <a:rPr lang="en-US" sz="2000" dirty="0" smtClean="0"/>
              <a:t>by </a:t>
            </a:r>
            <a:r>
              <a:rPr lang="en-US" sz="2000" dirty="0"/>
              <a:t>knowledge the rooms are filled with every precious and beautiful treasure.”</a:t>
            </a:r>
          </a:p>
          <a:p>
            <a:r>
              <a:rPr lang="en-US" sz="2000" dirty="0"/>
              <a:t>(24:3–4)</a:t>
            </a:r>
          </a:p>
          <a:p>
            <a:pPr marL="342900" indent="-342900">
              <a:buFont typeface="Arial"/>
              <a:buChar char="•"/>
            </a:pPr>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3649869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4. Ordinary work</a:t>
            </a:r>
            <a:br>
              <a:rPr lang="en-US" dirty="0" smtClean="0"/>
            </a:br>
            <a:r>
              <a:rPr lang="en-US" sz="3200" dirty="0" smtClean="0"/>
              <a:t>Proverbs</a:t>
            </a:r>
            <a:endParaRPr lang="en-US" sz="3200" dirty="0"/>
          </a:p>
        </p:txBody>
      </p:sp>
      <p:sp>
        <p:nvSpPr>
          <p:cNvPr id="3" name="TextBox 2"/>
          <p:cNvSpPr txBox="1"/>
          <p:nvPr/>
        </p:nvSpPr>
        <p:spPr>
          <a:xfrm>
            <a:off x="232327" y="511154"/>
            <a:ext cx="8599179" cy="4883388"/>
          </a:xfrm>
          <a:prstGeom prst="rect">
            <a:avLst/>
          </a:prstGeom>
          <a:noFill/>
        </p:spPr>
        <p:txBody>
          <a:bodyPr wrap="none" rtlCol="0">
            <a:spAutoFit/>
          </a:bodyPr>
          <a:lstStyle/>
          <a:p>
            <a:pPr>
              <a:lnSpc>
                <a:spcPct val="120000"/>
              </a:lnSpc>
            </a:pPr>
            <a:r>
              <a:rPr lang="en-US" sz="2000" dirty="0" smtClean="0"/>
              <a:t>Work and diligence</a:t>
            </a:r>
          </a:p>
          <a:p>
            <a:pPr>
              <a:lnSpc>
                <a:spcPct val="120000"/>
              </a:lnSpc>
            </a:pPr>
            <a:endParaRPr lang="en-US" sz="2000" dirty="0" smtClean="0"/>
          </a:p>
          <a:p>
            <a:r>
              <a:rPr lang="en-US" sz="2000" dirty="0"/>
              <a:t>“Idle hands make one poor, but diligent hands bring riches.”</a:t>
            </a:r>
          </a:p>
          <a:p>
            <a:r>
              <a:rPr lang="en-US" sz="2000" dirty="0"/>
              <a:t>(10:4)</a:t>
            </a:r>
          </a:p>
          <a:p>
            <a:r>
              <a:rPr lang="en-US" sz="2000" dirty="0"/>
              <a:t> </a:t>
            </a:r>
          </a:p>
          <a:p>
            <a:r>
              <a:rPr lang="en-US" sz="2000" dirty="0"/>
              <a:t>“A lazy man doesn’t roast his game, but to a diligent man, his wealth is precious.”</a:t>
            </a:r>
          </a:p>
          <a:p>
            <a:r>
              <a:rPr lang="en-US" sz="2000" dirty="0"/>
              <a:t>(12:27)</a:t>
            </a:r>
          </a:p>
          <a:p>
            <a:r>
              <a:rPr lang="en-US" sz="2000" dirty="0"/>
              <a:t> </a:t>
            </a:r>
          </a:p>
          <a:p>
            <a:r>
              <a:rPr lang="en-US" sz="2000" dirty="0"/>
              <a:t>“The plans of the diligent certainly lead to profit</a:t>
            </a:r>
            <a:r>
              <a:rPr lang="en-US" sz="2000" dirty="0" smtClean="0"/>
              <a:t>,</a:t>
            </a:r>
          </a:p>
          <a:p>
            <a:r>
              <a:rPr lang="en-US" sz="2000" dirty="0" smtClean="0"/>
              <a:t> </a:t>
            </a:r>
            <a:r>
              <a:rPr lang="en-US" sz="2000" dirty="0"/>
              <a:t>but anyone who is reckless certainly becomes poor.”</a:t>
            </a:r>
          </a:p>
          <a:p>
            <a:r>
              <a:rPr lang="en-US" sz="2000" dirty="0"/>
              <a:t>(21:5)</a:t>
            </a:r>
          </a:p>
          <a:p>
            <a:r>
              <a:rPr lang="en-US" sz="2000" dirty="0"/>
              <a:t> </a:t>
            </a:r>
          </a:p>
          <a:p>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2585515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4. Ordinary work</a:t>
            </a:r>
            <a:br>
              <a:rPr lang="en-US" dirty="0" smtClean="0"/>
            </a:br>
            <a:r>
              <a:rPr lang="en-US" sz="3200" dirty="0" smtClean="0"/>
              <a:t>Proverbs</a:t>
            </a:r>
            <a:endParaRPr lang="en-US" sz="3200" dirty="0"/>
          </a:p>
        </p:txBody>
      </p:sp>
      <p:sp>
        <p:nvSpPr>
          <p:cNvPr id="3" name="TextBox 2"/>
          <p:cNvSpPr txBox="1"/>
          <p:nvPr/>
        </p:nvSpPr>
        <p:spPr>
          <a:xfrm>
            <a:off x="232327" y="511154"/>
            <a:ext cx="8406693" cy="4883388"/>
          </a:xfrm>
          <a:prstGeom prst="rect">
            <a:avLst/>
          </a:prstGeom>
          <a:noFill/>
        </p:spPr>
        <p:txBody>
          <a:bodyPr wrap="none" rtlCol="0">
            <a:spAutoFit/>
          </a:bodyPr>
          <a:lstStyle/>
          <a:p>
            <a:pPr>
              <a:lnSpc>
                <a:spcPct val="120000"/>
              </a:lnSpc>
            </a:pPr>
            <a:r>
              <a:rPr lang="en-US" sz="2000" dirty="0" smtClean="0"/>
              <a:t>Work and diligence</a:t>
            </a:r>
          </a:p>
          <a:p>
            <a:pPr>
              <a:lnSpc>
                <a:spcPct val="120000"/>
              </a:lnSpc>
            </a:pPr>
            <a:endParaRPr lang="en-US" sz="2000" dirty="0" smtClean="0"/>
          </a:p>
          <a:p>
            <a:r>
              <a:rPr lang="en-US" sz="2000" dirty="0"/>
              <a:t>“Do you see a man skilled in his work? He will stand in the presence of kings. </a:t>
            </a:r>
            <a:endParaRPr lang="en-US" sz="2000" dirty="0" smtClean="0"/>
          </a:p>
          <a:p>
            <a:r>
              <a:rPr lang="en-US" sz="2000" dirty="0" smtClean="0"/>
              <a:t>He </a:t>
            </a:r>
            <a:r>
              <a:rPr lang="en-US" sz="2000" dirty="0"/>
              <a:t>will not stand in the presence of unknown men.”</a:t>
            </a:r>
          </a:p>
          <a:p>
            <a:r>
              <a:rPr lang="en-US" sz="2000" dirty="0"/>
              <a:t>(22:29)</a:t>
            </a:r>
          </a:p>
          <a:p>
            <a:r>
              <a:rPr lang="en-US" sz="2000" dirty="0"/>
              <a:t> </a:t>
            </a:r>
          </a:p>
          <a:p>
            <a:r>
              <a:rPr lang="en-US" sz="2000" dirty="0"/>
              <a:t>V</a:t>
            </a:r>
            <a:r>
              <a:rPr lang="en-US" sz="2000" dirty="0" smtClean="0"/>
              <a:t>irtually </a:t>
            </a:r>
            <a:r>
              <a:rPr lang="en-US" sz="2000" dirty="0"/>
              <a:t>the whole of Proverbs 31:10–31 praises the capable wife </a:t>
            </a:r>
            <a:endParaRPr lang="en-US" sz="2000" dirty="0" smtClean="0"/>
          </a:p>
          <a:p>
            <a:r>
              <a:rPr lang="en-US" sz="2000" dirty="0" smtClean="0"/>
              <a:t>and </a:t>
            </a:r>
            <a:r>
              <a:rPr lang="en-US" sz="2000" dirty="0"/>
              <a:t>all her work, discipline, and achievements, culminating in 31:31:</a:t>
            </a:r>
          </a:p>
          <a:p>
            <a:r>
              <a:rPr lang="en-US" sz="2000" dirty="0"/>
              <a:t> </a:t>
            </a:r>
          </a:p>
          <a:p>
            <a:r>
              <a:rPr lang="en-US" sz="2000" dirty="0"/>
              <a:t>“Give her the reward of her labor, and let her works praise her at the city gates.”</a:t>
            </a:r>
          </a:p>
          <a:p>
            <a:r>
              <a:rPr lang="en-US" sz="2000" dirty="0"/>
              <a:t>(31:31)</a:t>
            </a:r>
          </a:p>
          <a:p>
            <a:r>
              <a:rPr lang="en-US" sz="2000" dirty="0"/>
              <a:t> </a:t>
            </a:r>
          </a:p>
          <a:p>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2447559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king-solomon-jikat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78" y="-128587"/>
            <a:ext cx="9360528" cy="12422491"/>
          </a:xfrm>
          <a:prstGeom prst="rect">
            <a:avLst/>
          </a:prstGeom>
        </p:spPr>
      </p:pic>
      <p:sp>
        <p:nvSpPr>
          <p:cNvPr id="12" name="Title 1"/>
          <p:cNvSpPr>
            <a:spLocks noGrp="1"/>
          </p:cNvSpPr>
          <p:nvPr>
            <p:ph type="title"/>
          </p:nvPr>
        </p:nvSpPr>
        <p:spPr>
          <a:xfrm>
            <a:off x="232327" y="4876799"/>
            <a:ext cx="8627073" cy="1411959"/>
          </a:xfrm>
        </p:spPr>
        <p:txBody>
          <a:bodyPr/>
          <a:lstStyle/>
          <a:p>
            <a:r>
              <a:rPr lang="en-US" dirty="0" smtClean="0"/>
              <a:t>4. Ordinary work</a:t>
            </a:r>
            <a:br>
              <a:rPr lang="en-US" dirty="0" smtClean="0"/>
            </a:br>
            <a:r>
              <a:rPr lang="en-US" sz="3200" dirty="0" smtClean="0"/>
              <a:t>Proverbs</a:t>
            </a:r>
            <a:endParaRPr lang="en-US" sz="3200" dirty="0"/>
          </a:p>
        </p:txBody>
      </p:sp>
    </p:spTree>
    <p:extLst>
      <p:ext uri="{BB962C8B-B14F-4D97-AF65-F5344CB8AC3E}">
        <p14:creationId xmlns:p14="http://schemas.microsoft.com/office/powerpoint/2010/main" val="3752054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247" y="4061291"/>
            <a:ext cx="7543800" cy="2152650"/>
          </a:xfrm>
        </p:spPr>
        <p:txBody>
          <a:bodyPr/>
          <a:lstStyle/>
          <a:p>
            <a:r>
              <a:rPr lang="en-US" sz="4800" dirty="0" smtClean="0"/>
              <a:t>A Biblical Theology of Work</a:t>
            </a:r>
            <a:endParaRPr lang="en-US" sz="4800" dirty="0"/>
          </a:p>
        </p:txBody>
      </p:sp>
      <p:sp>
        <p:nvSpPr>
          <p:cNvPr id="3" name="Subtitle 2"/>
          <p:cNvSpPr>
            <a:spLocks noGrp="1"/>
          </p:cNvSpPr>
          <p:nvPr>
            <p:ph type="subTitle" idx="1"/>
          </p:nvPr>
        </p:nvSpPr>
        <p:spPr/>
        <p:txBody>
          <a:bodyPr/>
          <a:lstStyle/>
          <a:p>
            <a:r>
              <a:rPr lang="en-US" dirty="0" smtClean="0"/>
              <a:t>From the Garden to the City</a:t>
            </a:r>
            <a:endParaRPr lang="en-US" dirty="0"/>
          </a:p>
        </p:txBody>
      </p:sp>
      <p:pic>
        <p:nvPicPr>
          <p:cNvPr id="10" name="Picture 9" descr="works-e14290165322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1"/>
            <a:ext cx="9144000" cy="4914900"/>
          </a:xfrm>
          <a:prstGeom prst="rect">
            <a:avLst/>
          </a:prstGeom>
        </p:spPr>
      </p:pic>
    </p:spTree>
    <p:extLst>
      <p:ext uri="{BB962C8B-B14F-4D97-AF65-F5344CB8AC3E}">
        <p14:creationId xmlns:p14="http://schemas.microsoft.com/office/powerpoint/2010/main" val="116284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5. Work is futile</a:t>
            </a:r>
            <a:br>
              <a:rPr lang="en-US" dirty="0" smtClean="0"/>
            </a:br>
            <a:r>
              <a:rPr lang="en-US" sz="3200" dirty="0" smtClean="0"/>
              <a:t>Ecclesiastes</a:t>
            </a:r>
            <a:endParaRPr lang="en-US" sz="3200" dirty="0"/>
          </a:p>
        </p:txBody>
      </p:sp>
      <p:pic>
        <p:nvPicPr>
          <p:cNvPr id="6" name="Picture 5" descr="Antonio_de_Pereda_-_Allegory_of_Vanity_-_Google_Art_Projec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1000" y="-370463"/>
            <a:ext cx="9345000" cy="6659222"/>
          </a:xfrm>
          <a:prstGeom prst="rect">
            <a:avLst/>
          </a:prstGeom>
        </p:spPr>
      </p:pic>
    </p:spTree>
    <p:extLst>
      <p:ext uri="{BB962C8B-B14F-4D97-AF65-F5344CB8AC3E}">
        <p14:creationId xmlns:p14="http://schemas.microsoft.com/office/powerpoint/2010/main" val="793856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5. Work is futile</a:t>
            </a:r>
            <a:br>
              <a:rPr lang="en-US" dirty="0" smtClean="0"/>
            </a:br>
            <a:r>
              <a:rPr lang="en-US" sz="3200" dirty="0" smtClean="0"/>
              <a:t>Ecclesiastes</a:t>
            </a:r>
            <a:endParaRPr lang="en-US" sz="3200" dirty="0"/>
          </a:p>
        </p:txBody>
      </p:sp>
      <p:sp>
        <p:nvSpPr>
          <p:cNvPr id="3" name="TextBox 2"/>
          <p:cNvSpPr txBox="1"/>
          <p:nvPr/>
        </p:nvSpPr>
        <p:spPr>
          <a:xfrm>
            <a:off x="232327" y="511154"/>
            <a:ext cx="8808622" cy="5498941"/>
          </a:xfrm>
          <a:prstGeom prst="rect">
            <a:avLst/>
          </a:prstGeom>
          <a:noFill/>
        </p:spPr>
        <p:txBody>
          <a:bodyPr wrap="none" rtlCol="0">
            <a:spAutoFit/>
          </a:bodyPr>
          <a:lstStyle/>
          <a:p>
            <a:pPr>
              <a:lnSpc>
                <a:spcPct val="120000"/>
              </a:lnSpc>
            </a:pPr>
            <a:r>
              <a:rPr lang="en-US" sz="2000" dirty="0"/>
              <a:t>Ecclesiastes 2:4–9 </a:t>
            </a:r>
            <a:endParaRPr lang="en-US" sz="2000" dirty="0" smtClean="0"/>
          </a:p>
          <a:p>
            <a:pPr>
              <a:lnSpc>
                <a:spcPct val="120000"/>
              </a:lnSpc>
            </a:pPr>
            <a:endParaRPr lang="en-US" sz="2000" dirty="0" smtClean="0"/>
          </a:p>
          <a:p>
            <a:pPr>
              <a:lnSpc>
                <a:spcPct val="120000"/>
              </a:lnSpc>
            </a:pPr>
            <a:r>
              <a:rPr lang="en-US" sz="2000" b="1" dirty="0" smtClean="0"/>
              <a:t>“</a:t>
            </a:r>
            <a:r>
              <a:rPr lang="en-US" sz="2000" dirty="0" smtClean="0"/>
              <a:t>I </a:t>
            </a:r>
            <a:r>
              <a:rPr lang="en-US" sz="2000" dirty="0"/>
              <a:t>increased my achievements. I built houses and planted vineyards for myself. </a:t>
            </a:r>
            <a:endParaRPr lang="en-US" sz="2000" dirty="0" smtClean="0"/>
          </a:p>
          <a:p>
            <a:pPr>
              <a:lnSpc>
                <a:spcPct val="120000"/>
              </a:lnSpc>
            </a:pPr>
            <a:r>
              <a:rPr lang="en-US" sz="2000" b="1" dirty="0" smtClean="0"/>
              <a:t>5</a:t>
            </a:r>
            <a:r>
              <a:rPr lang="en-US" sz="2000" dirty="0" smtClean="0"/>
              <a:t> </a:t>
            </a:r>
            <a:r>
              <a:rPr lang="en-US" sz="2000" dirty="0"/>
              <a:t>I made gardens and parks for myself and planted every kind of fruit tree in them. </a:t>
            </a:r>
            <a:endParaRPr lang="en-US" sz="2000" dirty="0" smtClean="0"/>
          </a:p>
          <a:p>
            <a:pPr>
              <a:lnSpc>
                <a:spcPct val="120000"/>
              </a:lnSpc>
            </a:pPr>
            <a:r>
              <a:rPr lang="en-US" sz="2000" b="1" dirty="0" smtClean="0"/>
              <a:t>6</a:t>
            </a:r>
            <a:r>
              <a:rPr lang="en-US" sz="2000" dirty="0" smtClean="0"/>
              <a:t> </a:t>
            </a:r>
            <a:r>
              <a:rPr lang="en-US" sz="2000" dirty="0"/>
              <a:t>I constructed reservoirs of water for myself from which to irrigate a grove of </a:t>
            </a:r>
            <a:endParaRPr lang="en-US" sz="2000" dirty="0" smtClean="0"/>
          </a:p>
          <a:p>
            <a:pPr>
              <a:lnSpc>
                <a:spcPct val="120000"/>
              </a:lnSpc>
            </a:pPr>
            <a:r>
              <a:rPr lang="en-US" sz="2000" dirty="0" smtClean="0"/>
              <a:t>flourishing </a:t>
            </a:r>
            <a:r>
              <a:rPr lang="en-US" sz="2000" dirty="0"/>
              <a:t>trees. </a:t>
            </a:r>
            <a:r>
              <a:rPr lang="en-US" sz="2000" b="1" dirty="0"/>
              <a:t>7</a:t>
            </a:r>
            <a:r>
              <a:rPr lang="en-US" sz="2000" dirty="0"/>
              <a:t> I acquired male and female servants and had slaves who were </a:t>
            </a:r>
            <a:endParaRPr lang="en-US" sz="2000" dirty="0" smtClean="0"/>
          </a:p>
          <a:p>
            <a:pPr>
              <a:lnSpc>
                <a:spcPct val="120000"/>
              </a:lnSpc>
            </a:pPr>
            <a:r>
              <a:rPr lang="en-US" sz="2000" dirty="0" smtClean="0"/>
              <a:t>born </a:t>
            </a:r>
            <a:r>
              <a:rPr lang="en-US" sz="2000" dirty="0"/>
              <a:t>in my house. I also owned many herds of cattle and flocks, </a:t>
            </a:r>
            <a:endParaRPr lang="en-US" sz="2000" dirty="0" smtClean="0"/>
          </a:p>
          <a:p>
            <a:pPr>
              <a:lnSpc>
                <a:spcPct val="120000"/>
              </a:lnSpc>
            </a:pPr>
            <a:r>
              <a:rPr lang="en-US" sz="2000" dirty="0" smtClean="0"/>
              <a:t>more </a:t>
            </a:r>
            <a:r>
              <a:rPr lang="en-US" sz="2000" dirty="0"/>
              <a:t>than all who were before me in Jerusalem. </a:t>
            </a:r>
            <a:endParaRPr lang="en-US" sz="2000" dirty="0" smtClean="0"/>
          </a:p>
          <a:p>
            <a:pPr>
              <a:lnSpc>
                <a:spcPct val="120000"/>
              </a:lnSpc>
            </a:pPr>
            <a:r>
              <a:rPr lang="en-US" sz="2000" b="1" dirty="0" smtClean="0"/>
              <a:t>8</a:t>
            </a:r>
            <a:r>
              <a:rPr lang="en-US" sz="2000" dirty="0" smtClean="0"/>
              <a:t> </a:t>
            </a:r>
            <a:r>
              <a:rPr lang="en-US" sz="2000" dirty="0"/>
              <a:t>I also amassed silver and gold for myself, and the treasure of kings and provinces. </a:t>
            </a:r>
            <a:endParaRPr lang="en-US" sz="2000" dirty="0" smtClean="0"/>
          </a:p>
          <a:p>
            <a:pPr>
              <a:lnSpc>
                <a:spcPct val="120000"/>
              </a:lnSpc>
            </a:pPr>
            <a:r>
              <a:rPr lang="en-US" sz="2000" dirty="0" smtClean="0"/>
              <a:t>I </a:t>
            </a:r>
            <a:r>
              <a:rPr lang="en-US" sz="2000" dirty="0"/>
              <a:t>gathered male and female singers for myself, and many concubines, </a:t>
            </a:r>
            <a:endParaRPr lang="en-US" sz="2000" dirty="0" smtClean="0"/>
          </a:p>
          <a:p>
            <a:pPr>
              <a:lnSpc>
                <a:spcPct val="120000"/>
              </a:lnSpc>
            </a:pPr>
            <a:r>
              <a:rPr lang="en-US" sz="2000" dirty="0" smtClean="0"/>
              <a:t>the </a:t>
            </a:r>
            <a:r>
              <a:rPr lang="en-US" sz="2000" dirty="0"/>
              <a:t>delights of men. </a:t>
            </a:r>
            <a:r>
              <a:rPr lang="en-US" sz="2000" b="1" dirty="0"/>
              <a:t>9</a:t>
            </a:r>
            <a:r>
              <a:rPr lang="en-US" sz="2000" dirty="0"/>
              <a:t> So I became great and surpassed all who were before </a:t>
            </a:r>
            <a:r>
              <a:rPr lang="en-US" sz="2000" dirty="0" smtClean="0"/>
              <a:t>me</a:t>
            </a:r>
          </a:p>
          <a:p>
            <a:pPr>
              <a:lnSpc>
                <a:spcPct val="120000"/>
              </a:lnSpc>
            </a:pPr>
            <a:r>
              <a:rPr lang="en-US" sz="2000" dirty="0" smtClean="0"/>
              <a:t> </a:t>
            </a:r>
            <a:r>
              <a:rPr lang="en-US" sz="2000" dirty="0"/>
              <a:t>in Jerusalem; my wisdom also remained with me</a:t>
            </a:r>
            <a:r>
              <a:rPr lang="en-US" sz="2000" dirty="0" smtClean="0"/>
              <a:t>.” </a:t>
            </a:r>
            <a:r>
              <a:rPr lang="en-US" sz="2000" dirty="0"/>
              <a:t> </a:t>
            </a:r>
          </a:p>
          <a:p>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208688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5. Work is futile</a:t>
            </a:r>
            <a:br>
              <a:rPr lang="en-US" dirty="0" smtClean="0"/>
            </a:br>
            <a:r>
              <a:rPr lang="en-US" sz="3200" dirty="0" smtClean="0"/>
              <a:t>Ecclesiastes</a:t>
            </a:r>
            <a:endParaRPr lang="en-US" sz="3200" dirty="0"/>
          </a:p>
        </p:txBody>
      </p:sp>
      <p:sp>
        <p:nvSpPr>
          <p:cNvPr id="3" name="TextBox 2"/>
          <p:cNvSpPr txBox="1"/>
          <p:nvPr/>
        </p:nvSpPr>
        <p:spPr>
          <a:xfrm>
            <a:off x="232327" y="511154"/>
            <a:ext cx="8808622" cy="5498941"/>
          </a:xfrm>
          <a:prstGeom prst="rect">
            <a:avLst/>
          </a:prstGeom>
          <a:noFill/>
        </p:spPr>
        <p:txBody>
          <a:bodyPr wrap="none" rtlCol="0">
            <a:spAutoFit/>
          </a:bodyPr>
          <a:lstStyle/>
          <a:p>
            <a:pPr>
              <a:lnSpc>
                <a:spcPct val="120000"/>
              </a:lnSpc>
            </a:pPr>
            <a:r>
              <a:rPr lang="en-US" sz="2000" dirty="0"/>
              <a:t>Ecclesiastes 2:4–9 </a:t>
            </a:r>
            <a:endParaRPr lang="en-US" sz="2000" dirty="0" smtClean="0"/>
          </a:p>
          <a:p>
            <a:pPr>
              <a:lnSpc>
                <a:spcPct val="120000"/>
              </a:lnSpc>
            </a:pPr>
            <a:endParaRPr lang="en-US" sz="2000" dirty="0" smtClean="0"/>
          </a:p>
          <a:p>
            <a:pPr>
              <a:lnSpc>
                <a:spcPct val="120000"/>
              </a:lnSpc>
            </a:pPr>
            <a:r>
              <a:rPr lang="en-US" sz="2000" b="1" dirty="0" smtClean="0"/>
              <a:t>“</a:t>
            </a:r>
            <a:r>
              <a:rPr lang="en-US" sz="2000" dirty="0" smtClean="0"/>
              <a:t>I </a:t>
            </a:r>
            <a:r>
              <a:rPr lang="en-US" sz="2000" dirty="0"/>
              <a:t>increased my achievements. I built houses and planted vineyards for myself. </a:t>
            </a:r>
            <a:endParaRPr lang="en-US" sz="2000" dirty="0" smtClean="0"/>
          </a:p>
          <a:p>
            <a:pPr>
              <a:lnSpc>
                <a:spcPct val="120000"/>
              </a:lnSpc>
            </a:pPr>
            <a:r>
              <a:rPr lang="en-US" sz="2000" b="1" dirty="0" smtClean="0"/>
              <a:t>5</a:t>
            </a:r>
            <a:r>
              <a:rPr lang="en-US" sz="2000" dirty="0" smtClean="0"/>
              <a:t> </a:t>
            </a:r>
            <a:r>
              <a:rPr lang="en-US" sz="2000" dirty="0"/>
              <a:t>I made gardens and parks for myself and planted every kind of fruit tree in them. </a:t>
            </a:r>
            <a:endParaRPr lang="en-US" sz="2000" dirty="0" smtClean="0"/>
          </a:p>
          <a:p>
            <a:pPr>
              <a:lnSpc>
                <a:spcPct val="120000"/>
              </a:lnSpc>
            </a:pPr>
            <a:r>
              <a:rPr lang="en-US" sz="2000" b="1" dirty="0" smtClean="0"/>
              <a:t>6</a:t>
            </a:r>
            <a:r>
              <a:rPr lang="en-US" sz="2000" dirty="0" smtClean="0"/>
              <a:t> </a:t>
            </a:r>
            <a:r>
              <a:rPr lang="en-US" sz="2000" dirty="0"/>
              <a:t>I constructed reservoirs of water for myself from which to irrigate a grove of </a:t>
            </a:r>
            <a:endParaRPr lang="en-US" sz="2000" dirty="0" smtClean="0"/>
          </a:p>
          <a:p>
            <a:pPr>
              <a:lnSpc>
                <a:spcPct val="120000"/>
              </a:lnSpc>
            </a:pPr>
            <a:r>
              <a:rPr lang="en-US" sz="2000" dirty="0" smtClean="0"/>
              <a:t>flourishing </a:t>
            </a:r>
            <a:r>
              <a:rPr lang="en-US" sz="2000" dirty="0"/>
              <a:t>trees. </a:t>
            </a:r>
            <a:r>
              <a:rPr lang="en-US" sz="2000" b="1" dirty="0"/>
              <a:t>7</a:t>
            </a:r>
            <a:r>
              <a:rPr lang="en-US" sz="2000" dirty="0"/>
              <a:t> I acquired male and female servants and had slaves who were </a:t>
            </a:r>
            <a:endParaRPr lang="en-US" sz="2000" dirty="0" smtClean="0"/>
          </a:p>
          <a:p>
            <a:pPr>
              <a:lnSpc>
                <a:spcPct val="120000"/>
              </a:lnSpc>
            </a:pPr>
            <a:r>
              <a:rPr lang="en-US" sz="2000" dirty="0" smtClean="0"/>
              <a:t>born </a:t>
            </a:r>
            <a:r>
              <a:rPr lang="en-US" sz="2000" dirty="0"/>
              <a:t>in my house. I also owned many herds of cattle and flocks, </a:t>
            </a:r>
            <a:endParaRPr lang="en-US" sz="2000" dirty="0" smtClean="0"/>
          </a:p>
          <a:p>
            <a:pPr>
              <a:lnSpc>
                <a:spcPct val="120000"/>
              </a:lnSpc>
            </a:pPr>
            <a:r>
              <a:rPr lang="en-US" sz="2000" dirty="0" smtClean="0"/>
              <a:t>more </a:t>
            </a:r>
            <a:r>
              <a:rPr lang="en-US" sz="2000" dirty="0"/>
              <a:t>than all who were before me in Jerusalem. </a:t>
            </a:r>
            <a:endParaRPr lang="en-US" sz="2000" dirty="0" smtClean="0"/>
          </a:p>
          <a:p>
            <a:pPr>
              <a:lnSpc>
                <a:spcPct val="120000"/>
              </a:lnSpc>
            </a:pPr>
            <a:r>
              <a:rPr lang="en-US" sz="2000" b="1" dirty="0" smtClean="0"/>
              <a:t>8</a:t>
            </a:r>
            <a:r>
              <a:rPr lang="en-US" sz="2000" dirty="0" smtClean="0"/>
              <a:t> </a:t>
            </a:r>
            <a:r>
              <a:rPr lang="en-US" sz="2000" dirty="0"/>
              <a:t>I also amassed silver and gold for myself, and the treasure of kings and provinces. </a:t>
            </a:r>
            <a:endParaRPr lang="en-US" sz="2000" dirty="0" smtClean="0"/>
          </a:p>
          <a:p>
            <a:pPr>
              <a:lnSpc>
                <a:spcPct val="120000"/>
              </a:lnSpc>
            </a:pPr>
            <a:r>
              <a:rPr lang="en-US" sz="2000" dirty="0" smtClean="0"/>
              <a:t>I </a:t>
            </a:r>
            <a:r>
              <a:rPr lang="en-US" sz="2000" dirty="0"/>
              <a:t>gathered male and female singers for myself, and many concubines, </a:t>
            </a:r>
            <a:endParaRPr lang="en-US" sz="2000" dirty="0" smtClean="0"/>
          </a:p>
          <a:p>
            <a:pPr>
              <a:lnSpc>
                <a:spcPct val="120000"/>
              </a:lnSpc>
            </a:pPr>
            <a:r>
              <a:rPr lang="en-US" sz="2000" dirty="0" smtClean="0"/>
              <a:t>the </a:t>
            </a:r>
            <a:r>
              <a:rPr lang="en-US" sz="2000" dirty="0"/>
              <a:t>delights of men. </a:t>
            </a:r>
            <a:r>
              <a:rPr lang="en-US" sz="2000" b="1" dirty="0"/>
              <a:t>9</a:t>
            </a:r>
            <a:r>
              <a:rPr lang="en-US" sz="2000" dirty="0"/>
              <a:t> So I became great and surpassed all who were before </a:t>
            </a:r>
            <a:r>
              <a:rPr lang="en-US" sz="2000" dirty="0" smtClean="0"/>
              <a:t>me</a:t>
            </a:r>
          </a:p>
          <a:p>
            <a:pPr>
              <a:lnSpc>
                <a:spcPct val="120000"/>
              </a:lnSpc>
            </a:pPr>
            <a:r>
              <a:rPr lang="en-US" sz="2000" dirty="0" smtClean="0"/>
              <a:t> </a:t>
            </a:r>
            <a:r>
              <a:rPr lang="en-US" sz="2000" dirty="0"/>
              <a:t>in Jerusalem; my wisdom also remained with me</a:t>
            </a:r>
            <a:r>
              <a:rPr lang="en-US" sz="2000" dirty="0" smtClean="0"/>
              <a:t>.” </a:t>
            </a:r>
            <a:r>
              <a:rPr lang="en-US" sz="2000" dirty="0"/>
              <a:t> </a:t>
            </a:r>
          </a:p>
          <a:p>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1193877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5. Work is futile</a:t>
            </a:r>
            <a:br>
              <a:rPr lang="en-US" dirty="0" smtClean="0"/>
            </a:br>
            <a:r>
              <a:rPr lang="en-US" sz="3200" dirty="0" smtClean="0"/>
              <a:t>Ecclesiastes</a:t>
            </a:r>
            <a:endParaRPr lang="en-US" sz="3200" dirty="0"/>
          </a:p>
        </p:txBody>
      </p:sp>
      <p:sp>
        <p:nvSpPr>
          <p:cNvPr id="3" name="TextBox 2"/>
          <p:cNvSpPr txBox="1"/>
          <p:nvPr/>
        </p:nvSpPr>
        <p:spPr>
          <a:xfrm>
            <a:off x="232327" y="511154"/>
            <a:ext cx="8726042" cy="2728952"/>
          </a:xfrm>
          <a:prstGeom prst="rect">
            <a:avLst/>
          </a:prstGeom>
          <a:noFill/>
        </p:spPr>
        <p:txBody>
          <a:bodyPr wrap="none" rtlCol="0">
            <a:spAutoFit/>
          </a:bodyPr>
          <a:lstStyle/>
          <a:p>
            <a:pPr>
              <a:lnSpc>
                <a:spcPct val="120000"/>
              </a:lnSpc>
            </a:pPr>
            <a:r>
              <a:rPr lang="en-US" sz="2000" dirty="0"/>
              <a:t>Ecclesiastes 2</a:t>
            </a:r>
            <a:r>
              <a:rPr lang="en-US" sz="2000" dirty="0" smtClean="0"/>
              <a:t>:11</a:t>
            </a:r>
          </a:p>
          <a:p>
            <a:pPr>
              <a:lnSpc>
                <a:spcPct val="120000"/>
              </a:lnSpc>
            </a:pPr>
            <a:endParaRPr lang="en-US" sz="2000" dirty="0" smtClean="0"/>
          </a:p>
          <a:p>
            <a:r>
              <a:rPr lang="en-US" sz="2000" b="1" dirty="0" smtClean="0"/>
              <a:t>“</a:t>
            </a:r>
            <a:r>
              <a:rPr lang="en-US" sz="2000" dirty="0" smtClean="0"/>
              <a:t>When </a:t>
            </a:r>
            <a:r>
              <a:rPr lang="en-US" sz="2000" dirty="0"/>
              <a:t>I considered all that I had accomplished and what I had labored to achieve, </a:t>
            </a:r>
            <a:endParaRPr lang="en-US" sz="2000" dirty="0" smtClean="0"/>
          </a:p>
          <a:p>
            <a:r>
              <a:rPr lang="en-US" sz="2000" dirty="0" smtClean="0"/>
              <a:t>I </a:t>
            </a:r>
            <a:r>
              <a:rPr lang="en-US" sz="2000" dirty="0"/>
              <a:t>found everything to be futile and a pursuit of the wind. </a:t>
            </a:r>
            <a:endParaRPr lang="en-US" sz="2000" dirty="0" smtClean="0"/>
          </a:p>
          <a:p>
            <a:r>
              <a:rPr lang="en-US" sz="2000" dirty="0" smtClean="0"/>
              <a:t>There </a:t>
            </a:r>
            <a:r>
              <a:rPr lang="en-US" sz="2000" dirty="0"/>
              <a:t>was nothing to be gained under the sun</a:t>
            </a:r>
            <a:r>
              <a:rPr lang="en-US" sz="2000" dirty="0" smtClean="0"/>
              <a:t>.” </a:t>
            </a:r>
          </a:p>
          <a:p>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3049939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5. Work is futile</a:t>
            </a:r>
            <a:br>
              <a:rPr lang="en-US" dirty="0" smtClean="0"/>
            </a:br>
            <a:r>
              <a:rPr lang="en-US" sz="3200" dirty="0" smtClean="0"/>
              <a:t>Ecclesiastes</a:t>
            </a:r>
            <a:endParaRPr lang="en-US" sz="3200" dirty="0"/>
          </a:p>
        </p:txBody>
      </p:sp>
      <p:sp>
        <p:nvSpPr>
          <p:cNvPr id="3" name="TextBox 2"/>
          <p:cNvSpPr txBox="1"/>
          <p:nvPr/>
        </p:nvSpPr>
        <p:spPr>
          <a:xfrm>
            <a:off x="232327" y="511154"/>
            <a:ext cx="7527797" cy="3960058"/>
          </a:xfrm>
          <a:prstGeom prst="rect">
            <a:avLst/>
          </a:prstGeom>
          <a:noFill/>
        </p:spPr>
        <p:txBody>
          <a:bodyPr wrap="none" rtlCol="0">
            <a:spAutoFit/>
          </a:bodyPr>
          <a:lstStyle/>
          <a:p>
            <a:pPr>
              <a:lnSpc>
                <a:spcPct val="120000"/>
              </a:lnSpc>
            </a:pPr>
            <a:r>
              <a:rPr lang="en-US" sz="2000" dirty="0" smtClean="0"/>
              <a:t>Death</a:t>
            </a:r>
          </a:p>
          <a:p>
            <a:pPr>
              <a:lnSpc>
                <a:spcPct val="120000"/>
              </a:lnSpc>
            </a:pPr>
            <a:endParaRPr lang="en-US" sz="2000" dirty="0" smtClean="0"/>
          </a:p>
          <a:p>
            <a:r>
              <a:rPr lang="en-US" sz="2000" dirty="0" smtClean="0"/>
              <a:t>Throughout the book, he grapples with the overarching reality of death:</a:t>
            </a:r>
          </a:p>
          <a:p>
            <a:endParaRPr lang="en-US" sz="2000" dirty="0" smtClean="0"/>
          </a:p>
          <a:p>
            <a:pPr marL="342900" indent="-342900">
              <a:buFont typeface="Arial"/>
              <a:buChar char="•"/>
            </a:pPr>
            <a:r>
              <a:rPr lang="en-US" sz="2000" dirty="0" smtClean="0"/>
              <a:t>A generation goes and a generation comes (1:4)</a:t>
            </a:r>
          </a:p>
          <a:p>
            <a:pPr marL="342900" indent="-342900">
              <a:buFont typeface="Arial"/>
              <a:buChar char="•"/>
            </a:pPr>
            <a:r>
              <a:rPr lang="en-US" sz="2000" dirty="0" smtClean="0"/>
              <a:t>There is no remembrance of those who lived before (1:11)</a:t>
            </a:r>
          </a:p>
          <a:p>
            <a:pPr marL="342900" indent="-342900">
              <a:buFont typeface="Arial"/>
              <a:buChar char="•"/>
            </a:pPr>
            <a:r>
              <a:rPr lang="en-US" sz="2000" dirty="0" smtClean="0"/>
              <a:t>All the fruit of your work will be left to another (2:18)</a:t>
            </a:r>
          </a:p>
          <a:p>
            <a:pPr marL="342900" indent="-342900">
              <a:buFont typeface="Arial"/>
              <a:buChar char="•"/>
            </a:pPr>
            <a:r>
              <a:rPr lang="en-US" sz="2000" dirty="0" smtClean="0"/>
              <a:t>All come from dust, and all return to dust (3:21)</a:t>
            </a:r>
          </a:p>
          <a:p>
            <a:pPr marL="342900" indent="-342900">
              <a:buFont typeface="Arial"/>
              <a:buChar char="•"/>
            </a:pPr>
            <a:endParaRPr lang="en-US" sz="2000" dirty="0"/>
          </a:p>
          <a:p>
            <a:endParaRPr lang="en-US" sz="2000" dirty="0"/>
          </a:p>
          <a:p>
            <a:pPr marL="342900" indent="-342900">
              <a:buFont typeface="Arial"/>
              <a:buChar char="•"/>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1506963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32327" y="4876799"/>
            <a:ext cx="8627073" cy="1411959"/>
          </a:xfrm>
        </p:spPr>
        <p:txBody>
          <a:bodyPr/>
          <a:lstStyle/>
          <a:p>
            <a:r>
              <a:rPr lang="en-US" dirty="0" smtClean="0"/>
              <a:t>5. Work is futile</a:t>
            </a:r>
            <a:br>
              <a:rPr lang="en-US" dirty="0" smtClean="0"/>
            </a:br>
            <a:r>
              <a:rPr lang="en-US" sz="3200" dirty="0" smtClean="0"/>
              <a:t>Ecclesiastes</a:t>
            </a:r>
            <a:endParaRPr lang="en-US" sz="3200" dirty="0"/>
          </a:p>
        </p:txBody>
      </p:sp>
      <p:pic>
        <p:nvPicPr>
          <p:cNvPr id="12" name="Picture 11" descr="Antonio_de_Pereda_-_Allegory_of_Vanity_-_Google_Art_Projec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1000" y="-370463"/>
            <a:ext cx="9345000" cy="6659222"/>
          </a:xfrm>
          <a:prstGeom prst="rect">
            <a:avLst/>
          </a:prstGeom>
        </p:spPr>
      </p:pic>
    </p:spTree>
    <p:extLst>
      <p:ext uri="{BB962C8B-B14F-4D97-AF65-F5344CB8AC3E}">
        <p14:creationId xmlns:p14="http://schemas.microsoft.com/office/powerpoint/2010/main" val="2862094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6</a:t>
            </a:r>
            <a:r>
              <a:rPr lang="en-US" dirty="0" smtClean="0"/>
              <a:t>. The Parable of the talents</a:t>
            </a:r>
            <a:br>
              <a:rPr lang="en-US" dirty="0" smtClean="0"/>
            </a:br>
            <a:r>
              <a:rPr lang="en-US" sz="3200" dirty="0" smtClean="0"/>
              <a:t>Matthew 25:13–40</a:t>
            </a:r>
            <a:endParaRPr lang="en-US" sz="3200" dirty="0"/>
          </a:p>
        </p:txBody>
      </p:sp>
      <p:sp>
        <p:nvSpPr>
          <p:cNvPr id="3" name="TextBox 2"/>
          <p:cNvSpPr txBox="1"/>
          <p:nvPr/>
        </p:nvSpPr>
        <p:spPr>
          <a:xfrm>
            <a:off x="232327" y="511154"/>
            <a:ext cx="184666" cy="451406"/>
          </a:xfrm>
          <a:prstGeom prst="rect">
            <a:avLst/>
          </a:prstGeom>
          <a:noFill/>
        </p:spPr>
        <p:txBody>
          <a:bodyPr wrap="none" rtlCol="0">
            <a:spAutoFit/>
          </a:bodyPr>
          <a:lstStyle/>
          <a:p>
            <a:pPr>
              <a:lnSpc>
                <a:spcPct val="120000"/>
              </a:lnSpc>
            </a:pPr>
            <a:endParaRPr lang="en-US" sz="2000" dirty="0" smtClean="0"/>
          </a:p>
        </p:txBody>
      </p:sp>
      <p:pic>
        <p:nvPicPr>
          <p:cNvPr id="5" name="Picture 4" descr="parable-of-talents_800x450-e14326529488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4914900"/>
          </a:xfrm>
          <a:prstGeom prst="rect">
            <a:avLst/>
          </a:prstGeom>
        </p:spPr>
      </p:pic>
    </p:spTree>
    <p:extLst>
      <p:ext uri="{BB962C8B-B14F-4D97-AF65-F5344CB8AC3E}">
        <p14:creationId xmlns:p14="http://schemas.microsoft.com/office/powerpoint/2010/main" val="3725298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2327" y="4876799"/>
            <a:ext cx="8627073" cy="1411959"/>
          </a:xfrm>
        </p:spPr>
        <p:txBody>
          <a:bodyPr/>
          <a:lstStyle/>
          <a:p>
            <a:r>
              <a:rPr lang="en-US" dirty="0"/>
              <a:t>6</a:t>
            </a:r>
            <a:r>
              <a:rPr lang="en-US" dirty="0" smtClean="0"/>
              <a:t>. The Parable of the talents</a:t>
            </a:r>
            <a:br>
              <a:rPr lang="en-US" dirty="0" smtClean="0"/>
            </a:br>
            <a:r>
              <a:rPr lang="en-US" sz="3200" dirty="0" smtClean="0"/>
              <a:t>Matthew 25:13–40</a:t>
            </a:r>
            <a:endParaRPr lang="en-US" sz="3200" dirty="0"/>
          </a:p>
        </p:txBody>
      </p:sp>
      <p:sp>
        <p:nvSpPr>
          <p:cNvPr id="7" name="TextBox 6"/>
          <p:cNvSpPr txBox="1"/>
          <p:nvPr/>
        </p:nvSpPr>
        <p:spPr>
          <a:xfrm>
            <a:off x="232327" y="511154"/>
            <a:ext cx="184666" cy="451406"/>
          </a:xfrm>
          <a:prstGeom prst="rect">
            <a:avLst/>
          </a:prstGeom>
          <a:noFill/>
        </p:spPr>
        <p:txBody>
          <a:bodyPr wrap="none" rtlCol="0">
            <a:spAutoFit/>
          </a:bodyPr>
          <a:lstStyle/>
          <a:p>
            <a:pPr>
              <a:lnSpc>
                <a:spcPct val="120000"/>
              </a:lnSpc>
            </a:pPr>
            <a:endParaRPr lang="en-US" sz="2000" dirty="0" smtClean="0"/>
          </a:p>
        </p:txBody>
      </p:sp>
      <p:pic>
        <p:nvPicPr>
          <p:cNvPr id="8" name="Picture 7" descr="parable-of-talents_800x450-e14326529488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4914900"/>
          </a:xfrm>
          <a:prstGeom prst="rect">
            <a:avLst/>
          </a:prstGeom>
        </p:spPr>
      </p:pic>
    </p:spTree>
    <p:extLst>
      <p:ext uri="{BB962C8B-B14F-4D97-AF65-F5344CB8AC3E}">
        <p14:creationId xmlns:p14="http://schemas.microsoft.com/office/powerpoint/2010/main" val="4203479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2327" y="4876799"/>
            <a:ext cx="8627073" cy="1411959"/>
          </a:xfrm>
        </p:spPr>
        <p:txBody>
          <a:bodyPr/>
          <a:lstStyle/>
          <a:p>
            <a:r>
              <a:rPr lang="en-US" dirty="0"/>
              <a:t>6</a:t>
            </a:r>
            <a:r>
              <a:rPr lang="en-US" dirty="0" smtClean="0"/>
              <a:t>. The Parable of the talents</a:t>
            </a:r>
            <a:br>
              <a:rPr lang="en-US" dirty="0" smtClean="0"/>
            </a:br>
            <a:r>
              <a:rPr lang="en-US" sz="3200" dirty="0" smtClean="0"/>
              <a:t>Matthew 25:13–40</a:t>
            </a:r>
            <a:endParaRPr lang="en-US" sz="3200" dirty="0"/>
          </a:p>
        </p:txBody>
      </p:sp>
      <p:sp>
        <p:nvSpPr>
          <p:cNvPr id="6" name="TextBox 5"/>
          <p:cNvSpPr txBox="1"/>
          <p:nvPr/>
        </p:nvSpPr>
        <p:spPr>
          <a:xfrm>
            <a:off x="232327" y="511154"/>
            <a:ext cx="184666" cy="451406"/>
          </a:xfrm>
          <a:prstGeom prst="rect">
            <a:avLst/>
          </a:prstGeom>
          <a:noFill/>
        </p:spPr>
        <p:txBody>
          <a:bodyPr wrap="none" rtlCol="0">
            <a:spAutoFit/>
          </a:bodyPr>
          <a:lstStyle/>
          <a:p>
            <a:pPr>
              <a:lnSpc>
                <a:spcPct val="120000"/>
              </a:lnSpc>
            </a:pPr>
            <a:endParaRPr lang="en-US" sz="2000" dirty="0" smtClean="0"/>
          </a:p>
        </p:txBody>
      </p:sp>
      <p:sp>
        <p:nvSpPr>
          <p:cNvPr id="8" name="TextBox 7"/>
          <p:cNvSpPr txBox="1"/>
          <p:nvPr/>
        </p:nvSpPr>
        <p:spPr>
          <a:xfrm>
            <a:off x="275000" y="511154"/>
            <a:ext cx="8721268" cy="3528671"/>
          </a:xfrm>
          <a:prstGeom prst="rect">
            <a:avLst/>
          </a:prstGeom>
          <a:noFill/>
        </p:spPr>
        <p:txBody>
          <a:bodyPr wrap="none" rtlCol="0">
            <a:normAutofit/>
          </a:bodyPr>
          <a:lstStyle/>
          <a:p>
            <a:r>
              <a:rPr lang="en-US" sz="2000" dirty="0"/>
              <a:t>“Master, I know you. You’re a difficult man, reaping where you haven’t </a:t>
            </a:r>
            <a:r>
              <a:rPr lang="en-US" sz="2000" dirty="0" smtClean="0"/>
              <a:t>sown and</a:t>
            </a:r>
          </a:p>
          <a:p>
            <a:r>
              <a:rPr lang="en-US" sz="2000" dirty="0" smtClean="0"/>
              <a:t>gathering </a:t>
            </a:r>
            <a:r>
              <a:rPr lang="en-US" sz="2000" dirty="0"/>
              <a:t>where you haven’t scattered seed. So I was afraid and went off and </a:t>
            </a:r>
          </a:p>
          <a:p>
            <a:r>
              <a:rPr lang="en-US" sz="2000" dirty="0"/>
              <a:t>hid your talent in the ground. Look, you have what is yours.” </a:t>
            </a:r>
            <a:endParaRPr lang="en-US" sz="2000" dirty="0" smtClean="0"/>
          </a:p>
          <a:p>
            <a:endParaRPr lang="en-US" sz="2000" dirty="0"/>
          </a:p>
        </p:txBody>
      </p:sp>
    </p:spTree>
    <p:extLst>
      <p:ext uri="{BB962C8B-B14F-4D97-AF65-F5344CB8AC3E}">
        <p14:creationId xmlns:p14="http://schemas.microsoft.com/office/powerpoint/2010/main" val="1190909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6</a:t>
            </a:r>
            <a:r>
              <a:rPr lang="en-US" dirty="0" smtClean="0"/>
              <a:t>. The Parable of the talents</a:t>
            </a:r>
            <a:br>
              <a:rPr lang="en-US" dirty="0" smtClean="0"/>
            </a:br>
            <a:r>
              <a:rPr lang="en-US" sz="3200" dirty="0" smtClean="0"/>
              <a:t>Matthew 25:13–40</a:t>
            </a:r>
            <a:endParaRPr lang="en-US" sz="3200" dirty="0"/>
          </a:p>
        </p:txBody>
      </p:sp>
      <p:sp>
        <p:nvSpPr>
          <p:cNvPr id="3" name="TextBox 2"/>
          <p:cNvSpPr txBox="1"/>
          <p:nvPr/>
        </p:nvSpPr>
        <p:spPr>
          <a:xfrm>
            <a:off x="232327" y="511154"/>
            <a:ext cx="8642510" cy="3293209"/>
          </a:xfrm>
          <a:prstGeom prst="rect">
            <a:avLst/>
          </a:prstGeom>
          <a:noFill/>
        </p:spPr>
        <p:txBody>
          <a:bodyPr wrap="none" rtlCol="0">
            <a:spAutoFit/>
          </a:bodyPr>
          <a:lstStyle/>
          <a:p>
            <a:pPr>
              <a:lnSpc>
                <a:spcPct val="120000"/>
              </a:lnSpc>
            </a:pPr>
            <a:r>
              <a:rPr lang="en-US" sz="2000" dirty="0" smtClean="0"/>
              <a:t>Craig </a:t>
            </a:r>
            <a:r>
              <a:rPr lang="en-US" sz="2000" dirty="0" err="1" smtClean="0"/>
              <a:t>Blomberg</a:t>
            </a:r>
            <a:r>
              <a:rPr lang="en-US" sz="2000" dirty="0" smtClean="0"/>
              <a:t>: </a:t>
            </a:r>
          </a:p>
          <a:p>
            <a:pPr>
              <a:lnSpc>
                <a:spcPct val="120000"/>
              </a:lnSpc>
            </a:pPr>
            <a:endParaRPr lang="en-US" sz="2000" dirty="0" smtClean="0"/>
          </a:p>
          <a:p>
            <a:r>
              <a:rPr lang="en-US" sz="2000" dirty="0" smtClean="0"/>
              <a:t>(</a:t>
            </a:r>
            <a:r>
              <a:rPr lang="en-US" sz="2000" dirty="0"/>
              <a:t>1) </a:t>
            </a:r>
            <a:r>
              <a:rPr lang="en-US" sz="2000" dirty="0" smtClean="0"/>
              <a:t>God</a:t>
            </a:r>
            <a:r>
              <a:rPr lang="en-US" sz="2000" dirty="0"/>
              <a:t> </a:t>
            </a:r>
            <a:r>
              <a:rPr lang="en-US" sz="2000" dirty="0" smtClean="0"/>
              <a:t>entrusts </a:t>
            </a:r>
            <a:r>
              <a:rPr lang="en-US" sz="2000" dirty="0"/>
              <a:t>his resources to his people and expects them </a:t>
            </a:r>
            <a:r>
              <a:rPr lang="en-US" sz="2000" dirty="0" smtClean="0"/>
              <a:t>to </a:t>
            </a:r>
            <a:r>
              <a:rPr lang="en-US" sz="2000" dirty="0"/>
              <a:t>be good stewards </a:t>
            </a:r>
            <a:endParaRPr lang="en-US" sz="2000" dirty="0" smtClean="0"/>
          </a:p>
          <a:p>
            <a:r>
              <a:rPr lang="en-US" sz="2000" dirty="0" smtClean="0"/>
              <a:t>(</a:t>
            </a:r>
            <a:r>
              <a:rPr lang="en-US" sz="2000" dirty="0"/>
              <a:t>2) Those who faithfully work for the kingdom and enhance it will be </a:t>
            </a:r>
            <a:r>
              <a:rPr lang="en-US" sz="2000" dirty="0" smtClean="0"/>
              <a:t>both</a:t>
            </a:r>
          </a:p>
          <a:p>
            <a:r>
              <a:rPr lang="en-US" sz="2000" dirty="0" smtClean="0"/>
              <a:t> </a:t>
            </a:r>
            <a:r>
              <a:rPr lang="en-US" sz="2000" dirty="0"/>
              <a:t>commended and rewarded for their </a:t>
            </a:r>
            <a:r>
              <a:rPr lang="en-US" sz="2000" dirty="0" smtClean="0"/>
              <a:t>efforts </a:t>
            </a:r>
          </a:p>
          <a:p>
            <a:r>
              <a:rPr lang="en-US" sz="2000" dirty="0" smtClean="0"/>
              <a:t>(</a:t>
            </a:r>
            <a:r>
              <a:rPr lang="en-US" sz="2000" dirty="0"/>
              <a:t>3) Those who do not use their gifts and the kingdom resources will </a:t>
            </a:r>
            <a:r>
              <a:rPr lang="en-US" sz="2000" dirty="0" smtClean="0"/>
              <a:t>be</a:t>
            </a:r>
          </a:p>
          <a:p>
            <a:r>
              <a:rPr lang="en-US" sz="2000" dirty="0" smtClean="0"/>
              <a:t> </a:t>
            </a:r>
            <a:r>
              <a:rPr lang="en-US" sz="2000" dirty="0"/>
              <a:t>condemned and separated from the very presence of God. </a:t>
            </a:r>
            <a:endParaRPr lang="en-US" sz="2000" dirty="0" smtClean="0"/>
          </a:p>
          <a:p>
            <a:endParaRPr lang="en-US" sz="2000" dirty="0"/>
          </a:p>
          <a:p>
            <a:r>
              <a:rPr lang="en-US" sz="2000" dirty="0" smtClean="0"/>
              <a:t>Craig </a:t>
            </a:r>
            <a:r>
              <a:rPr lang="en-US" sz="2000" dirty="0"/>
              <a:t>L. </a:t>
            </a:r>
            <a:r>
              <a:rPr lang="en-US" sz="2000" dirty="0" err="1"/>
              <a:t>Blomberg</a:t>
            </a:r>
            <a:r>
              <a:rPr lang="en-US" sz="2000" dirty="0"/>
              <a:t>, </a:t>
            </a:r>
            <a:r>
              <a:rPr lang="en-US" sz="2000" i="1" dirty="0"/>
              <a:t>Interpreting the Parables </a:t>
            </a:r>
            <a:r>
              <a:rPr lang="en-US" sz="2000" dirty="0"/>
              <a:t>(Downer’s Grove: IVP, 1990), </a:t>
            </a:r>
            <a:r>
              <a:rPr lang="en-US" sz="2000" dirty="0" smtClean="0"/>
              <a:t>214</a:t>
            </a:r>
            <a:endParaRPr lang="en-US" sz="2000" dirty="0"/>
          </a:p>
          <a:p>
            <a:endParaRPr lang="en-US" sz="2000" dirty="0" smtClean="0"/>
          </a:p>
        </p:txBody>
      </p:sp>
    </p:spTree>
    <p:extLst>
      <p:ext uri="{BB962C8B-B14F-4D97-AF65-F5344CB8AC3E}">
        <p14:creationId xmlns:p14="http://schemas.microsoft.com/office/powerpoint/2010/main" val="43748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247" y="4061291"/>
            <a:ext cx="7543800" cy="2152650"/>
          </a:xfrm>
        </p:spPr>
        <p:txBody>
          <a:bodyPr/>
          <a:lstStyle/>
          <a:p>
            <a:r>
              <a:rPr lang="en-US" sz="4800" dirty="0" smtClean="0"/>
              <a:t>A Biblical Theology of Work</a:t>
            </a:r>
            <a:endParaRPr lang="en-US" sz="4800" dirty="0"/>
          </a:p>
        </p:txBody>
      </p:sp>
      <p:sp>
        <p:nvSpPr>
          <p:cNvPr id="3" name="Subtitle 2"/>
          <p:cNvSpPr>
            <a:spLocks noGrp="1"/>
          </p:cNvSpPr>
          <p:nvPr>
            <p:ph type="subTitle" idx="1"/>
          </p:nvPr>
        </p:nvSpPr>
        <p:spPr/>
        <p:txBody>
          <a:bodyPr/>
          <a:lstStyle/>
          <a:p>
            <a:r>
              <a:rPr lang="en-US" dirty="0" smtClean="0"/>
              <a:t>From the Garden to the City</a:t>
            </a:r>
            <a:endParaRPr lang="en-US" dirty="0"/>
          </a:p>
        </p:txBody>
      </p:sp>
      <p:pic>
        <p:nvPicPr>
          <p:cNvPr id="10" name="Picture 9" descr="works-e14290165322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1"/>
            <a:ext cx="9144000" cy="4914900"/>
          </a:xfrm>
          <a:prstGeom prst="rect">
            <a:avLst/>
          </a:prstGeom>
        </p:spPr>
      </p:pic>
    </p:spTree>
    <p:extLst>
      <p:ext uri="{BB962C8B-B14F-4D97-AF65-F5344CB8AC3E}">
        <p14:creationId xmlns:p14="http://schemas.microsoft.com/office/powerpoint/2010/main" val="2852744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2327" y="4876799"/>
            <a:ext cx="8627073" cy="1411959"/>
          </a:xfrm>
        </p:spPr>
        <p:txBody>
          <a:bodyPr/>
          <a:lstStyle/>
          <a:p>
            <a:r>
              <a:rPr lang="en-US" dirty="0"/>
              <a:t>6</a:t>
            </a:r>
            <a:r>
              <a:rPr lang="en-US" dirty="0" smtClean="0"/>
              <a:t>. The Parable of the talents</a:t>
            </a:r>
            <a:br>
              <a:rPr lang="en-US" dirty="0" smtClean="0"/>
            </a:br>
            <a:r>
              <a:rPr lang="en-US" sz="3200" dirty="0" smtClean="0"/>
              <a:t>Matthew 25:13–40</a:t>
            </a:r>
            <a:endParaRPr lang="en-US" sz="3200" dirty="0"/>
          </a:p>
        </p:txBody>
      </p:sp>
      <p:sp>
        <p:nvSpPr>
          <p:cNvPr id="10" name="TextBox 9"/>
          <p:cNvSpPr txBox="1"/>
          <p:nvPr/>
        </p:nvSpPr>
        <p:spPr>
          <a:xfrm>
            <a:off x="232327" y="511154"/>
            <a:ext cx="184666" cy="451406"/>
          </a:xfrm>
          <a:prstGeom prst="rect">
            <a:avLst/>
          </a:prstGeom>
          <a:noFill/>
        </p:spPr>
        <p:txBody>
          <a:bodyPr wrap="none" rtlCol="0">
            <a:spAutoFit/>
          </a:bodyPr>
          <a:lstStyle/>
          <a:p>
            <a:pPr>
              <a:lnSpc>
                <a:spcPct val="120000"/>
              </a:lnSpc>
            </a:pPr>
            <a:endParaRPr lang="en-US" sz="2000" dirty="0" smtClean="0"/>
          </a:p>
        </p:txBody>
      </p:sp>
      <p:pic>
        <p:nvPicPr>
          <p:cNvPr id="11" name="Picture 10" descr="parable-of-talents_800x450-e14326529488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4914900"/>
          </a:xfrm>
          <a:prstGeom prst="rect">
            <a:avLst/>
          </a:prstGeom>
        </p:spPr>
      </p:pic>
    </p:spTree>
    <p:extLst>
      <p:ext uri="{BB962C8B-B14F-4D97-AF65-F5344CB8AC3E}">
        <p14:creationId xmlns:p14="http://schemas.microsoft.com/office/powerpoint/2010/main" val="4038244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7. Paul and work</a:t>
            </a:r>
            <a:br>
              <a:rPr lang="en-US" dirty="0" smtClean="0"/>
            </a:br>
            <a:r>
              <a:rPr lang="en-US" sz="3200" dirty="0" smtClean="0"/>
              <a:t>2 Thessalonians 3:7–13</a:t>
            </a:r>
            <a:endParaRPr lang="en-US" sz="3200" dirty="0"/>
          </a:p>
        </p:txBody>
      </p:sp>
      <p:pic>
        <p:nvPicPr>
          <p:cNvPr id="5" name="Picture 4" descr="works-e14290165322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1"/>
            <a:ext cx="9144000" cy="4914900"/>
          </a:xfrm>
          <a:prstGeom prst="rect">
            <a:avLst/>
          </a:prstGeom>
        </p:spPr>
      </p:pic>
    </p:spTree>
    <p:extLst>
      <p:ext uri="{BB962C8B-B14F-4D97-AF65-F5344CB8AC3E}">
        <p14:creationId xmlns:p14="http://schemas.microsoft.com/office/powerpoint/2010/main" val="1275982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7. Paul and work</a:t>
            </a:r>
            <a:br>
              <a:rPr lang="en-US" dirty="0" smtClean="0"/>
            </a:br>
            <a:r>
              <a:rPr lang="en-US" sz="3200" dirty="0" smtClean="0"/>
              <a:t>2 Thessalonians 3:7–13</a:t>
            </a:r>
            <a:endParaRPr lang="en-US" sz="3200" dirty="0"/>
          </a:p>
        </p:txBody>
      </p:sp>
      <p:sp>
        <p:nvSpPr>
          <p:cNvPr id="3" name="TextBox 2"/>
          <p:cNvSpPr txBox="1"/>
          <p:nvPr/>
        </p:nvSpPr>
        <p:spPr>
          <a:xfrm>
            <a:off x="232326" y="511154"/>
            <a:ext cx="8332793" cy="4883388"/>
          </a:xfrm>
          <a:prstGeom prst="rect">
            <a:avLst/>
          </a:prstGeom>
          <a:noFill/>
        </p:spPr>
        <p:txBody>
          <a:bodyPr wrap="square" rtlCol="0">
            <a:spAutoFit/>
          </a:bodyPr>
          <a:lstStyle/>
          <a:p>
            <a:pPr>
              <a:lnSpc>
                <a:spcPct val="120000"/>
              </a:lnSpc>
            </a:pPr>
            <a:r>
              <a:rPr lang="en-US" sz="2000" dirty="0" smtClean="0"/>
              <a:t>“For </a:t>
            </a:r>
            <a:r>
              <a:rPr lang="en-US" sz="2000" dirty="0"/>
              <a:t>you yourselves know how you must imitate us: We were not irresponsible among you;</a:t>
            </a:r>
            <a:r>
              <a:rPr lang="en-US" sz="2000" baseline="30000" dirty="0"/>
              <a:t> </a:t>
            </a:r>
            <a:r>
              <a:rPr lang="en-US" sz="2000" dirty="0"/>
              <a:t>we did not eat anyone’s food free of charge; instead, we labored and struggled, working night and day, so that we would not be a burden to any of you.</a:t>
            </a:r>
            <a:r>
              <a:rPr lang="en-US" sz="2000" baseline="30000" dirty="0"/>
              <a:t> </a:t>
            </a:r>
            <a:r>
              <a:rPr lang="en-US" sz="2000" dirty="0"/>
              <a:t>It is not that we don’t have the right to support, but we did it to make ourselves an example to you so that you would imitate us.</a:t>
            </a:r>
            <a:r>
              <a:rPr lang="en-US" sz="2000" baseline="30000" dirty="0"/>
              <a:t> </a:t>
            </a:r>
            <a:r>
              <a:rPr lang="en-US" sz="2000" dirty="0"/>
              <a:t>In fact, when we were with you, this is what we commanded you: “If anyone isn’t willing to work, he should not eat.”</a:t>
            </a:r>
            <a:r>
              <a:rPr lang="en-US" sz="2000" baseline="30000" dirty="0"/>
              <a:t> </a:t>
            </a:r>
            <a:r>
              <a:rPr lang="en-US" sz="2000" dirty="0"/>
              <a:t>For we hear that there are some among you who walk irresponsibly, not working at all, but interfering with the work of others.</a:t>
            </a:r>
            <a:r>
              <a:rPr lang="en-US" sz="2000" baseline="30000" dirty="0"/>
              <a:t> </a:t>
            </a:r>
            <a:r>
              <a:rPr lang="en-US" sz="2000" dirty="0"/>
              <a:t>Now we command and exhort such people by the Lord Jesus Christ that quietly working, they may eat their own food.</a:t>
            </a:r>
            <a:r>
              <a:rPr lang="en-US" sz="2000" baseline="30000" dirty="0"/>
              <a:t> </a:t>
            </a:r>
            <a:r>
              <a:rPr lang="en-US" sz="2000" dirty="0"/>
              <a:t>Brothers, do not grow weary in doing good</a:t>
            </a:r>
            <a:r>
              <a:rPr lang="en-US" sz="2000" dirty="0" smtClean="0"/>
              <a:t>.”</a:t>
            </a:r>
            <a:endParaRPr lang="en-US" sz="2000" dirty="0"/>
          </a:p>
          <a:p>
            <a:pPr>
              <a:lnSpc>
                <a:spcPct val="120000"/>
              </a:lnSpc>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1359055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7. Paul and work</a:t>
            </a:r>
            <a:br>
              <a:rPr lang="en-US" dirty="0" smtClean="0"/>
            </a:br>
            <a:r>
              <a:rPr lang="en-US" sz="3200" dirty="0" smtClean="0"/>
              <a:t>2 Thessalonians 3:7–13</a:t>
            </a:r>
            <a:endParaRPr lang="en-US" sz="3200" dirty="0"/>
          </a:p>
        </p:txBody>
      </p:sp>
      <p:sp>
        <p:nvSpPr>
          <p:cNvPr id="3" name="TextBox 2"/>
          <p:cNvSpPr txBox="1"/>
          <p:nvPr/>
        </p:nvSpPr>
        <p:spPr>
          <a:xfrm>
            <a:off x="232326" y="511154"/>
            <a:ext cx="8332793" cy="4883388"/>
          </a:xfrm>
          <a:prstGeom prst="rect">
            <a:avLst/>
          </a:prstGeom>
          <a:noFill/>
        </p:spPr>
        <p:txBody>
          <a:bodyPr wrap="square" rtlCol="0">
            <a:spAutoFit/>
          </a:bodyPr>
          <a:lstStyle/>
          <a:p>
            <a:pPr>
              <a:lnSpc>
                <a:spcPct val="120000"/>
              </a:lnSpc>
            </a:pPr>
            <a:r>
              <a:rPr lang="en-US" sz="2000" dirty="0" smtClean="0"/>
              <a:t>“For </a:t>
            </a:r>
            <a:r>
              <a:rPr lang="en-US" sz="2000" dirty="0"/>
              <a:t>you yourselves know how you must imitate us: We were not irresponsible among you;</a:t>
            </a:r>
            <a:r>
              <a:rPr lang="en-US" sz="2000" baseline="30000" dirty="0"/>
              <a:t> </a:t>
            </a:r>
            <a:r>
              <a:rPr lang="en-US" sz="2000" dirty="0"/>
              <a:t>we did not eat anyone’s food free of charge; instead, we labored and struggled, working night and day, so that we would not be a burden to any of you.</a:t>
            </a:r>
            <a:r>
              <a:rPr lang="en-US" sz="2000" baseline="30000" dirty="0"/>
              <a:t> </a:t>
            </a:r>
            <a:r>
              <a:rPr lang="en-US" sz="2000" dirty="0"/>
              <a:t>It is not that we don’t have the right to support, but we did it to make ourselves an example to you so that you would imitate us.</a:t>
            </a:r>
            <a:r>
              <a:rPr lang="en-US" sz="2000" baseline="30000" dirty="0"/>
              <a:t> </a:t>
            </a:r>
            <a:r>
              <a:rPr lang="en-US" sz="2000" dirty="0"/>
              <a:t>In fact, when we were with you, this is what we commanded you: “If anyone isn’t willing to work, he should not eat.”</a:t>
            </a:r>
            <a:r>
              <a:rPr lang="en-US" sz="2000" baseline="30000" dirty="0"/>
              <a:t> </a:t>
            </a:r>
            <a:r>
              <a:rPr lang="en-US" sz="2000" dirty="0"/>
              <a:t>For we hear that there are some among you who walk irresponsibly, not working at all, but interfering with the work of others.</a:t>
            </a:r>
            <a:r>
              <a:rPr lang="en-US" sz="2000" baseline="30000" dirty="0"/>
              <a:t> </a:t>
            </a:r>
            <a:r>
              <a:rPr lang="en-US" sz="2000" dirty="0"/>
              <a:t>Now we command and exhort such people by the Lord Jesus Christ that quietly working, they may eat their own food.</a:t>
            </a:r>
            <a:r>
              <a:rPr lang="en-US" sz="2000" baseline="30000" dirty="0"/>
              <a:t> </a:t>
            </a:r>
            <a:r>
              <a:rPr lang="en-US" sz="2000" dirty="0"/>
              <a:t>Brothers, do not grow weary in doing good</a:t>
            </a:r>
            <a:r>
              <a:rPr lang="en-US" sz="2000" dirty="0" smtClean="0"/>
              <a:t>.”</a:t>
            </a:r>
            <a:endParaRPr lang="en-US" sz="2000" dirty="0"/>
          </a:p>
          <a:p>
            <a:pPr>
              <a:lnSpc>
                <a:spcPct val="120000"/>
              </a:lnSpc>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3135074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smtClean="0"/>
              <a:t>7. Paul and work</a:t>
            </a:r>
            <a:br>
              <a:rPr lang="en-US" dirty="0" smtClean="0"/>
            </a:br>
            <a:r>
              <a:rPr lang="en-US" sz="3200" dirty="0" smtClean="0"/>
              <a:t>2 Thessalonians 3:7–13</a:t>
            </a:r>
            <a:endParaRPr lang="en-US" sz="3200" dirty="0"/>
          </a:p>
        </p:txBody>
      </p:sp>
      <p:sp>
        <p:nvSpPr>
          <p:cNvPr id="3" name="TextBox 2"/>
          <p:cNvSpPr txBox="1"/>
          <p:nvPr/>
        </p:nvSpPr>
        <p:spPr>
          <a:xfrm>
            <a:off x="232326" y="511154"/>
            <a:ext cx="8332793" cy="4883388"/>
          </a:xfrm>
          <a:prstGeom prst="rect">
            <a:avLst/>
          </a:prstGeom>
          <a:noFill/>
        </p:spPr>
        <p:txBody>
          <a:bodyPr wrap="square" rtlCol="0">
            <a:spAutoFit/>
          </a:bodyPr>
          <a:lstStyle/>
          <a:p>
            <a:pPr>
              <a:lnSpc>
                <a:spcPct val="120000"/>
              </a:lnSpc>
            </a:pPr>
            <a:r>
              <a:rPr lang="en-US" sz="2000" dirty="0" smtClean="0"/>
              <a:t>“For </a:t>
            </a:r>
            <a:r>
              <a:rPr lang="en-US" sz="2000" dirty="0"/>
              <a:t>you yourselves know how you must imitate us: We were not irresponsible among you;</a:t>
            </a:r>
            <a:r>
              <a:rPr lang="en-US" sz="2000" baseline="30000" dirty="0"/>
              <a:t> </a:t>
            </a:r>
            <a:r>
              <a:rPr lang="en-US" sz="2000" dirty="0"/>
              <a:t>we did not eat anyone’s food free of charge; instead, we labored and struggled, working night and day, so that we would not be a burden to any of you.</a:t>
            </a:r>
            <a:r>
              <a:rPr lang="en-US" sz="2000" baseline="30000" dirty="0"/>
              <a:t> </a:t>
            </a:r>
            <a:r>
              <a:rPr lang="en-US" sz="2000" dirty="0"/>
              <a:t>It is not that we don’t have the right to support, but we did it to make ourselves an example to you so that you would imitate us.</a:t>
            </a:r>
            <a:r>
              <a:rPr lang="en-US" sz="2000" baseline="30000" dirty="0"/>
              <a:t> </a:t>
            </a:r>
            <a:r>
              <a:rPr lang="en-US" sz="2000" dirty="0"/>
              <a:t>In fact, when we were with you, this is what we commanded you: “If anyone isn’t willing to work, he should not eat.”</a:t>
            </a:r>
            <a:r>
              <a:rPr lang="en-US" sz="2000" baseline="30000" dirty="0"/>
              <a:t> </a:t>
            </a:r>
            <a:r>
              <a:rPr lang="en-US" sz="2000" dirty="0"/>
              <a:t>For we hear that there are some among you who walk irresponsibly, not working at all, but interfering with the work of others.</a:t>
            </a:r>
            <a:r>
              <a:rPr lang="en-US" sz="2000" baseline="30000" dirty="0"/>
              <a:t> </a:t>
            </a:r>
            <a:r>
              <a:rPr lang="en-US" sz="2000" dirty="0"/>
              <a:t>Now we command and exhort such people by the Lord Jesus Christ that quietly working, they may eat their own food.</a:t>
            </a:r>
            <a:r>
              <a:rPr lang="en-US" sz="2000" baseline="30000" dirty="0"/>
              <a:t> </a:t>
            </a:r>
            <a:r>
              <a:rPr lang="en-US" sz="2000" dirty="0"/>
              <a:t>Brothers, do not grow weary in doing good</a:t>
            </a:r>
            <a:r>
              <a:rPr lang="en-US" sz="2000" dirty="0" smtClean="0"/>
              <a:t>.”</a:t>
            </a:r>
            <a:endParaRPr lang="en-US" sz="2000" dirty="0"/>
          </a:p>
          <a:p>
            <a:pPr>
              <a:lnSpc>
                <a:spcPct val="120000"/>
              </a:lnSpc>
            </a:pPr>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213662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8</a:t>
            </a:r>
            <a:r>
              <a:rPr lang="en-US" dirty="0" smtClean="0"/>
              <a:t>. The Work of the Lord</a:t>
            </a:r>
            <a:br>
              <a:rPr lang="en-US" dirty="0" smtClean="0"/>
            </a:br>
            <a:r>
              <a:rPr lang="en-US" sz="3200" dirty="0" smtClean="0"/>
              <a:t>1 Corinthians 15:58</a:t>
            </a:r>
            <a:endParaRPr lang="en-US" sz="3200" dirty="0"/>
          </a:p>
        </p:txBody>
      </p:sp>
      <p:sp>
        <p:nvSpPr>
          <p:cNvPr id="3" name="TextBox 2"/>
          <p:cNvSpPr txBox="1"/>
          <p:nvPr/>
        </p:nvSpPr>
        <p:spPr>
          <a:xfrm>
            <a:off x="232326" y="881618"/>
            <a:ext cx="8627074" cy="1990288"/>
          </a:xfrm>
          <a:prstGeom prst="rect">
            <a:avLst/>
          </a:prstGeom>
          <a:noFill/>
        </p:spPr>
        <p:txBody>
          <a:bodyPr wrap="square" rtlCol="0">
            <a:spAutoFit/>
          </a:bodyPr>
          <a:lstStyle/>
          <a:p>
            <a:r>
              <a:rPr lang="en-US" sz="2000" dirty="0"/>
              <a:t> </a:t>
            </a:r>
          </a:p>
          <a:p>
            <a:r>
              <a:rPr lang="en-US" sz="2000" dirty="0" smtClean="0"/>
              <a:t>“Always </a:t>
            </a:r>
            <a:r>
              <a:rPr lang="en-US" sz="2000" dirty="0"/>
              <a:t>give yourselves fully to the work of the Lord, because you know that your labor in the Lord is not in </a:t>
            </a:r>
            <a:r>
              <a:rPr lang="en-US" sz="2000" dirty="0" smtClean="0"/>
              <a:t>vain.”</a:t>
            </a:r>
            <a:endParaRPr lang="en-US" sz="2000" dirty="0"/>
          </a:p>
          <a:p>
            <a:endParaRPr lang="en-US" sz="2000" dirty="0"/>
          </a:p>
          <a:p>
            <a:endParaRPr lang="en-US" sz="2000" dirty="0" smtClean="0"/>
          </a:p>
          <a:p>
            <a:pPr>
              <a:lnSpc>
                <a:spcPct val="120000"/>
              </a:lnSpc>
            </a:pPr>
            <a:endParaRPr lang="en-US" sz="2000" dirty="0" smtClean="0"/>
          </a:p>
        </p:txBody>
      </p:sp>
      <p:pic>
        <p:nvPicPr>
          <p:cNvPr id="4" name="Picture 3" descr="Paul_Preaching1-e14326556633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4914900"/>
          </a:xfrm>
          <a:prstGeom prst="rect">
            <a:avLst/>
          </a:prstGeom>
        </p:spPr>
      </p:pic>
    </p:spTree>
    <p:extLst>
      <p:ext uri="{BB962C8B-B14F-4D97-AF65-F5344CB8AC3E}">
        <p14:creationId xmlns:p14="http://schemas.microsoft.com/office/powerpoint/2010/main" val="1745039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8</a:t>
            </a:r>
            <a:r>
              <a:rPr lang="en-US" dirty="0" smtClean="0"/>
              <a:t>. The Work of the Lord</a:t>
            </a:r>
            <a:br>
              <a:rPr lang="en-US" dirty="0" smtClean="0"/>
            </a:br>
            <a:r>
              <a:rPr lang="en-US" sz="3200" dirty="0" smtClean="0"/>
              <a:t>1 Corinthians 15:58</a:t>
            </a:r>
            <a:endParaRPr lang="en-US" sz="3200" dirty="0"/>
          </a:p>
        </p:txBody>
      </p:sp>
      <p:sp>
        <p:nvSpPr>
          <p:cNvPr id="3" name="TextBox 2"/>
          <p:cNvSpPr txBox="1"/>
          <p:nvPr/>
        </p:nvSpPr>
        <p:spPr>
          <a:xfrm>
            <a:off x="232326" y="881618"/>
            <a:ext cx="8627074" cy="1990288"/>
          </a:xfrm>
          <a:prstGeom prst="rect">
            <a:avLst/>
          </a:prstGeom>
          <a:noFill/>
        </p:spPr>
        <p:txBody>
          <a:bodyPr wrap="square" rtlCol="0">
            <a:spAutoFit/>
          </a:bodyPr>
          <a:lstStyle/>
          <a:p>
            <a:r>
              <a:rPr lang="en-US" sz="2000" dirty="0"/>
              <a:t> </a:t>
            </a:r>
          </a:p>
          <a:p>
            <a:r>
              <a:rPr lang="en-US" sz="2000" dirty="0" smtClean="0"/>
              <a:t>“Always </a:t>
            </a:r>
            <a:r>
              <a:rPr lang="en-US" sz="2000" dirty="0"/>
              <a:t>give yourselves fully to the work of the Lord, because you know that your labor in the Lord is not in </a:t>
            </a:r>
            <a:r>
              <a:rPr lang="en-US" sz="2000" dirty="0" smtClean="0"/>
              <a:t>vain.”</a:t>
            </a:r>
            <a:endParaRPr lang="en-US" sz="2000" dirty="0"/>
          </a:p>
          <a:p>
            <a:endParaRPr lang="en-US" sz="2000" dirty="0"/>
          </a:p>
          <a:p>
            <a:endParaRPr lang="en-US" sz="2000" dirty="0" smtClean="0"/>
          </a:p>
          <a:p>
            <a:pPr>
              <a:lnSpc>
                <a:spcPct val="120000"/>
              </a:lnSpc>
            </a:pPr>
            <a:endParaRPr lang="en-US" sz="2000" dirty="0" smtClean="0"/>
          </a:p>
        </p:txBody>
      </p:sp>
    </p:spTree>
    <p:extLst>
      <p:ext uri="{BB962C8B-B14F-4D97-AF65-F5344CB8AC3E}">
        <p14:creationId xmlns:p14="http://schemas.microsoft.com/office/powerpoint/2010/main" val="756181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8</a:t>
            </a:r>
            <a:r>
              <a:rPr lang="en-US" dirty="0" smtClean="0"/>
              <a:t>. The Work of the Lord</a:t>
            </a:r>
            <a:br>
              <a:rPr lang="en-US" dirty="0" smtClean="0"/>
            </a:br>
            <a:r>
              <a:rPr lang="en-US" sz="3200" dirty="0" smtClean="0"/>
              <a:t>1 Corinthians 15:58</a:t>
            </a:r>
            <a:endParaRPr lang="en-US" sz="3200" dirty="0"/>
          </a:p>
        </p:txBody>
      </p:sp>
      <p:sp>
        <p:nvSpPr>
          <p:cNvPr id="3" name="TextBox 2"/>
          <p:cNvSpPr txBox="1"/>
          <p:nvPr/>
        </p:nvSpPr>
        <p:spPr>
          <a:xfrm>
            <a:off x="232326" y="511154"/>
            <a:ext cx="8627074" cy="2298065"/>
          </a:xfrm>
          <a:prstGeom prst="rect">
            <a:avLst/>
          </a:prstGeom>
          <a:noFill/>
        </p:spPr>
        <p:txBody>
          <a:bodyPr wrap="square" rtlCol="0">
            <a:spAutoFit/>
          </a:bodyPr>
          <a:lstStyle/>
          <a:p>
            <a:pPr>
              <a:lnSpc>
                <a:spcPct val="120000"/>
              </a:lnSpc>
            </a:pPr>
            <a:r>
              <a:rPr lang="en-US" sz="2000" dirty="0" smtClean="0"/>
              <a:t>Two schools of thought</a:t>
            </a:r>
          </a:p>
          <a:p>
            <a:pPr>
              <a:lnSpc>
                <a:spcPct val="120000"/>
              </a:lnSpc>
            </a:pPr>
            <a:endParaRPr lang="en-US" sz="2000" i="1" dirty="0" smtClean="0"/>
          </a:p>
          <a:p>
            <a:pPr>
              <a:lnSpc>
                <a:spcPct val="120000"/>
              </a:lnSpc>
            </a:pPr>
            <a:r>
              <a:rPr lang="en-US" sz="2000" dirty="0" smtClean="0"/>
              <a:t>Position 1</a:t>
            </a:r>
          </a:p>
          <a:p>
            <a:pPr>
              <a:lnSpc>
                <a:spcPct val="120000"/>
              </a:lnSpc>
            </a:pPr>
            <a:endParaRPr lang="en-US" sz="2000" dirty="0"/>
          </a:p>
          <a:p>
            <a:pPr>
              <a:lnSpc>
                <a:spcPct val="120000"/>
              </a:lnSpc>
            </a:pPr>
            <a:endParaRPr lang="en-US" sz="2000" dirty="0" smtClean="0"/>
          </a:p>
          <a:p>
            <a:pPr>
              <a:lnSpc>
                <a:spcPct val="120000"/>
              </a:lnSpc>
            </a:pPr>
            <a:r>
              <a:rPr lang="en-US" sz="2000" dirty="0" smtClean="0"/>
              <a:t>Position 2</a:t>
            </a:r>
          </a:p>
        </p:txBody>
      </p:sp>
    </p:spTree>
    <p:extLst>
      <p:ext uri="{BB962C8B-B14F-4D97-AF65-F5344CB8AC3E}">
        <p14:creationId xmlns:p14="http://schemas.microsoft.com/office/powerpoint/2010/main" val="907584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8</a:t>
            </a:r>
            <a:r>
              <a:rPr lang="en-US" dirty="0" smtClean="0"/>
              <a:t>. The Work of the Lord</a:t>
            </a:r>
            <a:br>
              <a:rPr lang="en-US" dirty="0" smtClean="0"/>
            </a:br>
            <a:r>
              <a:rPr lang="en-US" sz="3200" dirty="0" smtClean="0"/>
              <a:t>1 Corinthians 15:58</a:t>
            </a:r>
            <a:endParaRPr lang="en-US" sz="3200" dirty="0"/>
          </a:p>
        </p:txBody>
      </p:sp>
      <p:sp>
        <p:nvSpPr>
          <p:cNvPr id="3" name="TextBox 2"/>
          <p:cNvSpPr txBox="1"/>
          <p:nvPr/>
        </p:nvSpPr>
        <p:spPr>
          <a:xfrm>
            <a:off x="232326" y="511154"/>
            <a:ext cx="8627074" cy="2298065"/>
          </a:xfrm>
          <a:prstGeom prst="rect">
            <a:avLst/>
          </a:prstGeom>
          <a:noFill/>
        </p:spPr>
        <p:txBody>
          <a:bodyPr wrap="square" rtlCol="0">
            <a:spAutoFit/>
          </a:bodyPr>
          <a:lstStyle/>
          <a:p>
            <a:pPr>
              <a:lnSpc>
                <a:spcPct val="120000"/>
              </a:lnSpc>
            </a:pPr>
            <a:r>
              <a:rPr lang="en-US" sz="2000" dirty="0" smtClean="0"/>
              <a:t>Two schools of thought:</a:t>
            </a:r>
          </a:p>
          <a:p>
            <a:pPr>
              <a:lnSpc>
                <a:spcPct val="120000"/>
              </a:lnSpc>
            </a:pPr>
            <a:endParaRPr lang="en-US" sz="2000" i="1" dirty="0" smtClean="0"/>
          </a:p>
          <a:p>
            <a:pPr>
              <a:lnSpc>
                <a:spcPct val="120000"/>
              </a:lnSpc>
            </a:pPr>
            <a:r>
              <a:rPr lang="en-US" sz="2000" dirty="0" smtClean="0"/>
              <a:t>Position 1</a:t>
            </a:r>
          </a:p>
          <a:p>
            <a:pPr>
              <a:lnSpc>
                <a:spcPct val="120000"/>
              </a:lnSpc>
            </a:pPr>
            <a:endParaRPr lang="en-US" sz="2000" dirty="0"/>
          </a:p>
          <a:p>
            <a:pPr>
              <a:lnSpc>
                <a:spcPct val="120000"/>
              </a:lnSpc>
            </a:pPr>
            <a:endParaRPr lang="en-US" sz="2000" dirty="0" smtClean="0"/>
          </a:p>
          <a:p>
            <a:pPr>
              <a:lnSpc>
                <a:spcPct val="120000"/>
              </a:lnSpc>
            </a:pPr>
            <a:r>
              <a:rPr lang="en-US" sz="2000" dirty="0" smtClean="0"/>
              <a:t>Position 2</a:t>
            </a:r>
          </a:p>
        </p:txBody>
      </p:sp>
    </p:spTree>
    <p:extLst>
      <p:ext uri="{BB962C8B-B14F-4D97-AF65-F5344CB8AC3E}">
        <p14:creationId xmlns:p14="http://schemas.microsoft.com/office/powerpoint/2010/main" val="3643525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8</a:t>
            </a:r>
            <a:r>
              <a:rPr lang="en-US" dirty="0" smtClean="0"/>
              <a:t>. The Work of the Lord</a:t>
            </a:r>
            <a:br>
              <a:rPr lang="en-US" dirty="0" smtClean="0"/>
            </a:br>
            <a:r>
              <a:rPr lang="en-US" sz="3200" dirty="0" smtClean="0"/>
              <a:t>1 Corinthians 15:58</a:t>
            </a:r>
            <a:endParaRPr lang="en-US" sz="3200" dirty="0"/>
          </a:p>
        </p:txBody>
      </p:sp>
      <p:sp>
        <p:nvSpPr>
          <p:cNvPr id="3" name="TextBox 2"/>
          <p:cNvSpPr txBox="1"/>
          <p:nvPr/>
        </p:nvSpPr>
        <p:spPr>
          <a:xfrm>
            <a:off x="232326" y="511154"/>
            <a:ext cx="8627074" cy="3036729"/>
          </a:xfrm>
          <a:prstGeom prst="rect">
            <a:avLst/>
          </a:prstGeom>
          <a:noFill/>
        </p:spPr>
        <p:txBody>
          <a:bodyPr wrap="square" rtlCol="0">
            <a:spAutoFit/>
          </a:bodyPr>
          <a:lstStyle/>
          <a:p>
            <a:pPr>
              <a:lnSpc>
                <a:spcPct val="120000"/>
              </a:lnSpc>
            </a:pPr>
            <a:r>
              <a:rPr lang="en-US" sz="2000" dirty="0" smtClean="0"/>
              <a:t>A mediating position:</a:t>
            </a:r>
          </a:p>
          <a:p>
            <a:pPr>
              <a:lnSpc>
                <a:spcPct val="120000"/>
              </a:lnSpc>
            </a:pPr>
            <a:endParaRPr lang="en-US" sz="2000" i="1" dirty="0" smtClean="0"/>
          </a:p>
          <a:p>
            <a:pPr>
              <a:lnSpc>
                <a:spcPct val="120000"/>
              </a:lnSpc>
            </a:pPr>
            <a:r>
              <a:rPr lang="en-US" sz="2000" dirty="0" smtClean="0"/>
              <a:t>The “work of the Lord” </a:t>
            </a:r>
            <a:r>
              <a:rPr lang="en-US" sz="2000" i="1" dirty="0" smtClean="0"/>
              <a:t>is </a:t>
            </a:r>
            <a:r>
              <a:rPr lang="en-US" sz="2000" dirty="0" smtClean="0"/>
              <a:t>ministry</a:t>
            </a:r>
          </a:p>
          <a:p>
            <a:pPr>
              <a:lnSpc>
                <a:spcPct val="120000"/>
              </a:lnSpc>
            </a:pPr>
            <a:endParaRPr lang="en-US" sz="2000" dirty="0" smtClean="0"/>
          </a:p>
          <a:p>
            <a:pPr>
              <a:lnSpc>
                <a:spcPct val="120000"/>
              </a:lnSpc>
            </a:pPr>
            <a:endParaRPr lang="en-US" sz="2000" dirty="0" smtClean="0"/>
          </a:p>
          <a:p>
            <a:pPr>
              <a:lnSpc>
                <a:spcPct val="120000"/>
              </a:lnSpc>
            </a:pPr>
            <a:r>
              <a:rPr lang="en-US" sz="2000" dirty="0" smtClean="0"/>
              <a:t>But this does </a:t>
            </a:r>
            <a:r>
              <a:rPr lang="en-US" sz="2000" i="1" dirty="0" smtClean="0"/>
              <a:t>not </a:t>
            </a:r>
            <a:r>
              <a:rPr lang="en-US" sz="2000" dirty="0" smtClean="0"/>
              <a:t>mean other work is in vain</a:t>
            </a:r>
          </a:p>
          <a:p>
            <a:pPr>
              <a:lnSpc>
                <a:spcPct val="120000"/>
              </a:lnSpc>
            </a:pPr>
            <a:endParaRPr lang="en-US" sz="2000" dirty="0"/>
          </a:p>
          <a:p>
            <a:pPr>
              <a:lnSpc>
                <a:spcPct val="120000"/>
              </a:lnSpc>
            </a:pPr>
            <a:endParaRPr lang="en-US" sz="2000" dirty="0"/>
          </a:p>
        </p:txBody>
      </p:sp>
    </p:spTree>
    <p:extLst>
      <p:ext uri="{BB962C8B-B14F-4D97-AF65-F5344CB8AC3E}">
        <p14:creationId xmlns:p14="http://schemas.microsoft.com/office/powerpoint/2010/main" val="419337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Box 2"/>
          <p:cNvSpPr txBox="1"/>
          <p:nvPr/>
        </p:nvSpPr>
        <p:spPr>
          <a:xfrm>
            <a:off x="264597" y="194053"/>
            <a:ext cx="7774276" cy="4708981"/>
          </a:xfrm>
          <a:prstGeom prst="rect">
            <a:avLst/>
          </a:prstGeom>
          <a:noFill/>
        </p:spPr>
        <p:txBody>
          <a:bodyPr wrap="square" rtlCol="0">
            <a:spAutoFit/>
          </a:bodyPr>
          <a:lstStyle/>
          <a:p>
            <a:r>
              <a:rPr lang="en-US" sz="2000" dirty="0" smtClean="0"/>
              <a:t>Aim: To outline the framework of the Bible’s teaching about work</a:t>
            </a:r>
          </a:p>
          <a:p>
            <a:endParaRPr lang="en-US" sz="2000" dirty="0"/>
          </a:p>
          <a:p>
            <a:pPr marL="457200" indent="-457200">
              <a:lnSpc>
                <a:spcPct val="120000"/>
              </a:lnSpc>
              <a:buAutoNum type="arabicPeriod"/>
            </a:pPr>
            <a:r>
              <a:rPr lang="en-US" sz="2000" dirty="0" smtClean="0"/>
              <a:t>In the beginning… God worked (Genesis 1)</a:t>
            </a:r>
          </a:p>
          <a:p>
            <a:pPr marL="457200" indent="-457200">
              <a:lnSpc>
                <a:spcPct val="120000"/>
              </a:lnSpc>
              <a:buAutoNum type="arabicPeriod"/>
            </a:pPr>
            <a:r>
              <a:rPr lang="en-US" sz="2000" dirty="0" smtClean="0"/>
              <a:t>Made to Work (Genesis 2)</a:t>
            </a:r>
          </a:p>
          <a:p>
            <a:pPr marL="457200" indent="-457200">
              <a:lnSpc>
                <a:spcPct val="120000"/>
              </a:lnSpc>
              <a:buAutoNum type="arabicPeriod"/>
            </a:pPr>
            <a:r>
              <a:rPr lang="en-US" sz="2000" dirty="0" smtClean="0"/>
              <a:t>Work is messed up (Genesis 3)</a:t>
            </a:r>
          </a:p>
          <a:p>
            <a:pPr marL="457200" indent="-457200">
              <a:lnSpc>
                <a:spcPct val="120000"/>
              </a:lnSpc>
              <a:buAutoNum type="arabicPeriod"/>
            </a:pPr>
            <a:r>
              <a:rPr lang="en-US" sz="2000" dirty="0" smtClean="0"/>
              <a:t>Ordinary Work (Proverbs)</a:t>
            </a:r>
          </a:p>
          <a:p>
            <a:pPr marL="457200" indent="-457200">
              <a:lnSpc>
                <a:spcPct val="120000"/>
              </a:lnSpc>
              <a:buAutoNum type="arabicPeriod"/>
            </a:pPr>
            <a:r>
              <a:rPr lang="en-US" sz="2000" dirty="0" smtClean="0"/>
              <a:t>Work is Futile (Ecclesiastes)</a:t>
            </a:r>
          </a:p>
          <a:p>
            <a:pPr marL="457200" indent="-457200">
              <a:lnSpc>
                <a:spcPct val="120000"/>
              </a:lnSpc>
              <a:buAutoNum type="arabicPeriod"/>
            </a:pPr>
            <a:r>
              <a:rPr lang="en-US" sz="2000" dirty="0" smtClean="0"/>
              <a:t>The Parable of the Talents (Matthew 25:13–40)</a:t>
            </a:r>
          </a:p>
          <a:p>
            <a:pPr marL="457200" indent="-457200">
              <a:lnSpc>
                <a:spcPct val="120000"/>
              </a:lnSpc>
              <a:buAutoNum type="arabicPeriod"/>
            </a:pPr>
            <a:r>
              <a:rPr lang="en-US" sz="2000" dirty="0" smtClean="0"/>
              <a:t>Paul and Work (2 Thessalonians 2:7–13)</a:t>
            </a:r>
          </a:p>
          <a:p>
            <a:pPr marL="457200" indent="-457200">
              <a:lnSpc>
                <a:spcPct val="120000"/>
              </a:lnSpc>
              <a:buAutoNum type="arabicPeriod"/>
            </a:pPr>
            <a:r>
              <a:rPr lang="en-US" sz="2000" dirty="0" smtClean="0"/>
              <a:t>The Work of the Lord (1 Corinthians 15:58)</a:t>
            </a:r>
          </a:p>
          <a:p>
            <a:pPr marL="457200" indent="-457200">
              <a:lnSpc>
                <a:spcPct val="120000"/>
              </a:lnSpc>
              <a:buAutoNum type="arabicPeriod"/>
            </a:pPr>
            <a:r>
              <a:rPr lang="en-US" sz="2000" dirty="0" smtClean="0"/>
              <a:t>Achievement and the Sons of God (Galatians 3:26–29)</a:t>
            </a:r>
          </a:p>
          <a:p>
            <a:pPr marL="457200" indent="-457200">
              <a:lnSpc>
                <a:spcPct val="120000"/>
              </a:lnSpc>
              <a:buAutoNum type="arabicPeriod"/>
            </a:pPr>
            <a:r>
              <a:rPr lang="en-US" sz="2000" dirty="0" smtClean="0"/>
              <a:t>Conclusion</a:t>
            </a:r>
          </a:p>
          <a:p>
            <a:pPr marL="457200" indent="-457200">
              <a:buAutoNum type="arabicPeriod"/>
            </a:pPr>
            <a:endParaRPr lang="en-US" sz="2000" dirty="0"/>
          </a:p>
        </p:txBody>
      </p:sp>
      <p:pic>
        <p:nvPicPr>
          <p:cNvPr id="4" name="Picture 3" descr="works-e1429016532293-300x1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355" y="4322920"/>
            <a:ext cx="3810000" cy="2044700"/>
          </a:xfrm>
          <a:prstGeom prst="rect">
            <a:avLst/>
          </a:prstGeom>
        </p:spPr>
      </p:pic>
    </p:spTree>
    <p:extLst>
      <p:ext uri="{BB962C8B-B14F-4D97-AF65-F5344CB8AC3E}">
        <p14:creationId xmlns:p14="http://schemas.microsoft.com/office/powerpoint/2010/main" val="2730372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8</a:t>
            </a:r>
            <a:r>
              <a:rPr lang="en-US" dirty="0" smtClean="0"/>
              <a:t>. The Work of the Lord</a:t>
            </a:r>
            <a:br>
              <a:rPr lang="en-US" dirty="0" smtClean="0"/>
            </a:br>
            <a:r>
              <a:rPr lang="en-US" sz="3200" dirty="0" smtClean="0"/>
              <a:t>1 Corinthians 15:58</a:t>
            </a:r>
            <a:endParaRPr lang="en-US" sz="3200" dirty="0"/>
          </a:p>
        </p:txBody>
      </p:sp>
      <p:sp>
        <p:nvSpPr>
          <p:cNvPr id="3" name="TextBox 2"/>
          <p:cNvSpPr txBox="1"/>
          <p:nvPr/>
        </p:nvSpPr>
        <p:spPr>
          <a:xfrm>
            <a:off x="232326" y="511154"/>
            <a:ext cx="8627074" cy="3036729"/>
          </a:xfrm>
          <a:prstGeom prst="rect">
            <a:avLst/>
          </a:prstGeom>
          <a:noFill/>
        </p:spPr>
        <p:txBody>
          <a:bodyPr wrap="square" rtlCol="0">
            <a:spAutoFit/>
          </a:bodyPr>
          <a:lstStyle/>
          <a:p>
            <a:pPr>
              <a:lnSpc>
                <a:spcPct val="120000"/>
              </a:lnSpc>
            </a:pPr>
            <a:r>
              <a:rPr lang="en-US" sz="2000" dirty="0" smtClean="0"/>
              <a:t>A mediating position:</a:t>
            </a:r>
          </a:p>
          <a:p>
            <a:pPr>
              <a:lnSpc>
                <a:spcPct val="120000"/>
              </a:lnSpc>
            </a:pPr>
            <a:endParaRPr lang="en-US" sz="2000" i="1" dirty="0" smtClean="0"/>
          </a:p>
          <a:p>
            <a:pPr>
              <a:lnSpc>
                <a:spcPct val="120000"/>
              </a:lnSpc>
            </a:pPr>
            <a:r>
              <a:rPr lang="en-US" sz="2000" dirty="0" smtClean="0"/>
              <a:t>The “work of the Lord” </a:t>
            </a:r>
            <a:r>
              <a:rPr lang="en-US" sz="2000" i="1" dirty="0" smtClean="0"/>
              <a:t>is </a:t>
            </a:r>
            <a:r>
              <a:rPr lang="en-US" sz="2000" dirty="0" smtClean="0"/>
              <a:t>ministry</a:t>
            </a:r>
          </a:p>
          <a:p>
            <a:pPr>
              <a:lnSpc>
                <a:spcPct val="120000"/>
              </a:lnSpc>
            </a:pPr>
            <a:endParaRPr lang="en-US" sz="2000" dirty="0"/>
          </a:p>
          <a:p>
            <a:pPr>
              <a:lnSpc>
                <a:spcPct val="120000"/>
              </a:lnSpc>
            </a:pPr>
            <a:endParaRPr lang="en-US" sz="2000" dirty="0" smtClean="0"/>
          </a:p>
          <a:p>
            <a:pPr>
              <a:lnSpc>
                <a:spcPct val="120000"/>
              </a:lnSpc>
            </a:pPr>
            <a:r>
              <a:rPr lang="en-US" sz="2000" dirty="0" smtClean="0"/>
              <a:t>But this does </a:t>
            </a:r>
            <a:r>
              <a:rPr lang="en-US" sz="2000" i="1" dirty="0" smtClean="0"/>
              <a:t>not </a:t>
            </a:r>
            <a:r>
              <a:rPr lang="en-US" sz="2000" dirty="0" smtClean="0"/>
              <a:t>mean other work is in vain</a:t>
            </a:r>
          </a:p>
          <a:p>
            <a:pPr>
              <a:lnSpc>
                <a:spcPct val="120000"/>
              </a:lnSpc>
            </a:pPr>
            <a:endParaRPr lang="en-US" sz="2000" dirty="0"/>
          </a:p>
          <a:p>
            <a:pPr>
              <a:lnSpc>
                <a:spcPct val="120000"/>
              </a:lnSpc>
            </a:pPr>
            <a:endParaRPr lang="en-US" sz="2000" dirty="0"/>
          </a:p>
        </p:txBody>
      </p:sp>
    </p:spTree>
    <p:extLst>
      <p:ext uri="{BB962C8B-B14F-4D97-AF65-F5344CB8AC3E}">
        <p14:creationId xmlns:p14="http://schemas.microsoft.com/office/powerpoint/2010/main" val="3350225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dirty="0"/>
              <a:t>8</a:t>
            </a:r>
            <a:r>
              <a:rPr lang="en-US" dirty="0" smtClean="0"/>
              <a:t>. The Work of the Lord</a:t>
            </a:r>
            <a:br>
              <a:rPr lang="en-US" dirty="0" smtClean="0"/>
            </a:br>
            <a:r>
              <a:rPr lang="en-US" sz="3200" dirty="0" smtClean="0"/>
              <a:t>1 Corinthians 15:58</a:t>
            </a:r>
            <a:endParaRPr lang="en-US" sz="3200" dirty="0"/>
          </a:p>
        </p:txBody>
      </p:sp>
      <p:sp>
        <p:nvSpPr>
          <p:cNvPr id="3" name="TextBox 2"/>
          <p:cNvSpPr txBox="1"/>
          <p:nvPr/>
        </p:nvSpPr>
        <p:spPr>
          <a:xfrm>
            <a:off x="232326" y="511154"/>
            <a:ext cx="8627074" cy="3036729"/>
          </a:xfrm>
          <a:prstGeom prst="rect">
            <a:avLst/>
          </a:prstGeom>
          <a:noFill/>
        </p:spPr>
        <p:txBody>
          <a:bodyPr wrap="square" rtlCol="0">
            <a:spAutoFit/>
          </a:bodyPr>
          <a:lstStyle/>
          <a:p>
            <a:pPr>
              <a:lnSpc>
                <a:spcPct val="120000"/>
              </a:lnSpc>
            </a:pPr>
            <a:r>
              <a:rPr lang="en-US" sz="2000" dirty="0" smtClean="0"/>
              <a:t>A mediating position:</a:t>
            </a:r>
          </a:p>
          <a:p>
            <a:pPr>
              <a:lnSpc>
                <a:spcPct val="120000"/>
              </a:lnSpc>
            </a:pPr>
            <a:endParaRPr lang="en-US" sz="2000" i="1" dirty="0" smtClean="0"/>
          </a:p>
          <a:p>
            <a:pPr>
              <a:lnSpc>
                <a:spcPct val="120000"/>
              </a:lnSpc>
            </a:pPr>
            <a:r>
              <a:rPr lang="en-US" sz="2000" dirty="0" smtClean="0"/>
              <a:t>The “work of the Lord” </a:t>
            </a:r>
            <a:r>
              <a:rPr lang="en-US" sz="2000" i="1" dirty="0" smtClean="0"/>
              <a:t>is </a:t>
            </a:r>
            <a:r>
              <a:rPr lang="en-US" sz="2000" dirty="0" smtClean="0"/>
              <a:t>ministry</a:t>
            </a:r>
          </a:p>
          <a:p>
            <a:pPr>
              <a:lnSpc>
                <a:spcPct val="120000"/>
              </a:lnSpc>
            </a:pPr>
            <a:endParaRPr lang="en-US" sz="2000" dirty="0"/>
          </a:p>
          <a:p>
            <a:pPr>
              <a:lnSpc>
                <a:spcPct val="120000"/>
              </a:lnSpc>
            </a:pPr>
            <a:endParaRPr lang="en-US" sz="2000" dirty="0" smtClean="0"/>
          </a:p>
          <a:p>
            <a:pPr>
              <a:lnSpc>
                <a:spcPct val="120000"/>
              </a:lnSpc>
            </a:pPr>
            <a:r>
              <a:rPr lang="en-US" sz="2000" dirty="0" smtClean="0"/>
              <a:t>But this does </a:t>
            </a:r>
            <a:r>
              <a:rPr lang="en-US" sz="2000" i="1" dirty="0" smtClean="0"/>
              <a:t>not </a:t>
            </a:r>
            <a:r>
              <a:rPr lang="en-US" sz="2000" dirty="0" smtClean="0"/>
              <a:t>mean other work is in vain</a:t>
            </a:r>
          </a:p>
          <a:p>
            <a:pPr>
              <a:lnSpc>
                <a:spcPct val="120000"/>
              </a:lnSpc>
            </a:pPr>
            <a:endParaRPr lang="en-US" sz="2000" dirty="0"/>
          </a:p>
          <a:p>
            <a:pPr>
              <a:lnSpc>
                <a:spcPct val="120000"/>
              </a:lnSpc>
            </a:pPr>
            <a:endParaRPr lang="en-US" sz="2000" dirty="0"/>
          </a:p>
        </p:txBody>
      </p:sp>
    </p:spTree>
    <p:extLst>
      <p:ext uri="{BB962C8B-B14F-4D97-AF65-F5344CB8AC3E}">
        <p14:creationId xmlns:p14="http://schemas.microsoft.com/office/powerpoint/2010/main" val="1389058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sz="4400" dirty="0" smtClean="0"/>
              <a:t>9. Achievement and the Sons of God</a:t>
            </a:r>
            <a:br>
              <a:rPr lang="en-US" sz="4400" dirty="0" smtClean="0"/>
            </a:br>
            <a:r>
              <a:rPr lang="en-US" sz="3200" dirty="0" smtClean="0"/>
              <a:t>Galatians 3:26–29</a:t>
            </a:r>
            <a:endParaRPr lang="en-US" sz="3200" dirty="0"/>
          </a:p>
        </p:txBody>
      </p:sp>
      <p:pic>
        <p:nvPicPr>
          <p:cNvPr id="4" name="Picture 3" descr="Saint-Paul-writing-epistles-e14326544339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914900"/>
          </a:xfrm>
          <a:prstGeom prst="rect">
            <a:avLst/>
          </a:prstGeom>
        </p:spPr>
      </p:pic>
    </p:spTree>
    <p:extLst>
      <p:ext uri="{BB962C8B-B14F-4D97-AF65-F5344CB8AC3E}">
        <p14:creationId xmlns:p14="http://schemas.microsoft.com/office/powerpoint/2010/main" val="1897297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sz="4400" dirty="0" smtClean="0"/>
              <a:t>9. Achievement and the Sons of God</a:t>
            </a:r>
            <a:br>
              <a:rPr lang="en-US" sz="4400" dirty="0" smtClean="0"/>
            </a:br>
            <a:r>
              <a:rPr lang="en-US" sz="3200" dirty="0" smtClean="0"/>
              <a:t>Galatians 3:26–29</a:t>
            </a:r>
            <a:endParaRPr lang="en-US" sz="3200" dirty="0"/>
          </a:p>
        </p:txBody>
      </p:sp>
      <p:sp>
        <p:nvSpPr>
          <p:cNvPr id="3" name="TextBox 2"/>
          <p:cNvSpPr txBox="1"/>
          <p:nvPr/>
        </p:nvSpPr>
        <p:spPr>
          <a:xfrm>
            <a:off x="232326" y="511154"/>
            <a:ext cx="8627074" cy="2677656"/>
          </a:xfrm>
          <a:prstGeom prst="rect">
            <a:avLst/>
          </a:prstGeom>
          <a:noFill/>
        </p:spPr>
        <p:txBody>
          <a:bodyPr wrap="square" rtlCol="0">
            <a:spAutoFit/>
          </a:bodyPr>
          <a:lstStyle/>
          <a:p>
            <a:pPr>
              <a:lnSpc>
                <a:spcPct val="120000"/>
              </a:lnSpc>
            </a:pPr>
            <a:r>
              <a:rPr lang="en-US" sz="2000" dirty="0" smtClean="0"/>
              <a:t>We are Sons of God</a:t>
            </a:r>
            <a:endParaRPr lang="en-US" sz="2000" dirty="0"/>
          </a:p>
          <a:p>
            <a:pPr>
              <a:lnSpc>
                <a:spcPct val="120000"/>
              </a:lnSpc>
            </a:pPr>
            <a:endParaRPr lang="en-US" sz="2000" i="1" dirty="0" smtClean="0"/>
          </a:p>
          <a:p>
            <a:r>
              <a:rPr lang="en-US" sz="2000" dirty="0" smtClean="0"/>
              <a:t>“For </a:t>
            </a:r>
            <a:r>
              <a:rPr lang="en-US" sz="2000" dirty="0"/>
              <a:t>you are all sons of God through faith in Christ Jesus.</a:t>
            </a:r>
          </a:p>
          <a:p>
            <a:r>
              <a:rPr lang="en-US" sz="2000" dirty="0"/>
              <a:t>For as many of you as have been baptized into Christ have put on Christ like a garment.</a:t>
            </a:r>
            <a:r>
              <a:rPr lang="en-US" sz="2000" baseline="30000" dirty="0"/>
              <a:t> </a:t>
            </a:r>
            <a:r>
              <a:rPr lang="en-US" sz="2000" dirty="0"/>
              <a:t>There is no Jew or Greek, slave or free, male or female; for you are all one in Christ Jesus.</a:t>
            </a:r>
            <a:r>
              <a:rPr lang="en-US" sz="2000" baseline="30000" dirty="0"/>
              <a:t> </a:t>
            </a:r>
            <a:r>
              <a:rPr lang="en-US" sz="2000" dirty="0"/>
              <a:t>And if you belong to Christ, then you are Abraham’s seed, heirs according to the promise</a:t>
            </a:r>
            <a:r>
              <a:rPr lang="en-US" sz="2000" dirty="0" smtClean="0"/>
              <a:t>.” </a:t>
            </a:r>
          </a:p>
          <a:p>
            <a:endParaRPr lang="en-US" sz="2000" dirty="0"/>
          </a:p>
        </p:txBody>
      </p:sp>
    </p:spTree>
    <p:extLst>
      <p:ext uri="{BB962C8B-B14F-4D97-AF65-F5344CB8AC3E}">
        <p14:creationId xmlns:p14="http://schemas.microsoft.com/office/powerpoint/2010/main" val="3712441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4876799"/>
            <a:ext cx="8627073" cy="1411959"/>
          </a:xfrm>
        </p:spPr>
        <p:txBody>
          <a:bodyPr/>
          <a:lstStyle/>
          <a:p>
            <a:r>
              <a:rPr lang="en-US" sz="4400" dirty="0" smtClean="0"/>
              <a:t>9. Achievement and the Sons of God</a:t>
            </a:r>
            <a:br>
              <a:rPr lang="en-US" sz="4400" dirty="0" smtClean="0"/>
            </a:br>
            <a:r>
              <a:rPr lang="en-US" sz="3200" dirty="0" smtClean="0"/>
              <a:t>Galatians 3:26–29</a:t>
            </a:r>
            <a:endParaRPr lang="en-US" sz="3200" dirty="0"/>
          </a:p>
        </p:txBody>
      </p:sp>
      <p:sp>
        <p:nvSpPr>
          <p:cNvPr id="3" name="TextBox 2"/>
          <p:cNvSpPr txBox="1"/>
          <p:nvPr/>
        </p:nvSpPr>
        <p:spPr>
          <a:xfrm>
            <a:off x="232326" y="511154"/>
            <a:ext cx="8627074" cy="2677656"/>
          </a:xfrm>
          <a:prstGeom prst="rect">
            <a:avLst/>
          </a:prstGeom>
          <a:noFill/>
        </p:spPr>
        <p:txBody>
          <a:bodyPr wrap="square" rtlCol="0">
            <a:spAutoFit/>
          </a:bodyPr>
          <a:lstStyle/>
          <a:p>
            <a:pPr>
              <a:lnSpc>
                <a:spcPct val="120000"/>
              </a:lnSpc>
            </a:pPr>
            <a:r>
              <a:rPr lang="en-US" sz="2000" dirty="0" smtClean="0"/>
              <a:t>We are Sons of God</a:t>
            </a:r>
            <a:endParaRPr lang="en-US" sz="2000" dirty="0"/>
          </a:p>
          <a:p>
            <a:pPr>
              <a:lnSpc>
                <a:spcPct val="120000"/>
              </a:lnSpc>
            </a:pPr>
            <a:endParaRPr lang="en-US" sz="2000" i="1" dirty="0" smtClean="0"/>
          </a:p>
          <a:p>
            <a:r>
              <a:rPr lang="en-US" sz="2000" dirty="0" smtClean="0"/>
              <a:t>“For </a:t>
            </a:r>
            <a:r>
              <a:rPr lang="en-US" sz="2000" dirty="0"/>
              <a:t>you are all sons of God through faith in Christ Jesus.</a:t>
            </a:r>
          </a:p>
          <a:p>
            <a:r>
              <a:rPr lang="en-US" sz="2000" dirty="0"/>
              <a:t>For as many of you as have been baptized into Christ have put on Christ like a garment.</a:t>
            </a:r>
            <a:r>
              <a:rPr lang="en-US" sz="2000" baseline="30000" dirty="0"/>
              <a:t> </a:t>
            </a:r>
            <a:r>
              <a:rPr lang="en-US" sz="2000" dirty="0"/>
              <a:t>There is no Jew or Greek, slave or free, male or female; for you are all one in Christ Jesus.</a:t>
            </a:r>
            <a:r>
              <a:rPr lang="en-US" sz="2000" baseline="30000" dirty="0"/>
              <a:t> </a:t>
            </a:r>
            <a:r>
              <a:rPr lang="en-US" sz="2000" dirty="0"/>
              <a:t>And if you belong to Christ, then you are Abraham’s seed, heirs according to the promise</a:t>
            </a:r>
            <a:r>
              <a:rPr lang="en-US" sz="2000" dirty="0" smtClean="0"/>
              <a:t>.” </a:t>
            </a:r>
          </a:p>
          <a:p>
            <a:endParaRPr lang="en-US" sz="2000" dirty="0"/>
          </a:p>
        </p:txBody>
      </p:sp>
    </p:spTree>
    <p:extLst>
      <p:ext uri="{BB962C8B-B14F-4D97-AF65-F5344CB8AC3E}">
        <p14:creationId xmlns:p14="http://schemas.microsoft.com/office/powerpoint/2010/main" val="1825442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6" y="4718028"/>
            <a:ext cx="8627073" cy="1411959"/>
          </a:xfrm>
        </p:spPr>
        <p:txBody>
          <a:bodyPr/>
          <a:lstStyle/>
          <a:p>
            <a:r>
              <a:rPr lang="en-US" dirty="0" smtClean="0"/>
              <a:t>10. Conclusion</a:t>
            </a:r>
            <a:endParaRPr lang="en-US" sz="3200" dirty="0"/>
          </a:p>
        </p:txBody>
      </p:sp>
      <p:sp>
        <p:nvSpPr>
          <p:cNvPr id="3" name="TextBox 2"/>
          <p:cNvSpPr txBox="1"/>
          <p:nvPr/>
        </p:nvSpPr>
        <p:spPr>
          <a:xfrm>
            <a:off x="232326" y="511154"/>
            <a:ext cx="8911674" cy="451406"/>
          </a:xfrm>
          <a:prstGeom prst="rect">
            <a:avLst/>
          </a:prstGeom>
          <a:noFill/>
        </p:spPr>
        <p:txBody>
          <a:bodyPr wrap="square" rtlCol="0">
            <a:spAutoFit/>
          </a:bodyPr>
          <a:lstStyle/>
          <a:p>
            <a:pPr>
              <a:lnSpc>
                <a:spcPct val="120000"/>
              </a:lnSpc>
            </a:pPr>
            <a:endParaRPr lang="en-US" sz="2000" dirty="0"/>
          </a:p>
        </p:txBody>
      </p:sp>
      <p:pic>
        <p:nvPicPr>
          <p:cNvPr id="5" name="Picture 4" descr="Untitled-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4914901"/>
          </a:xfrm>
          <a:prstGeom prst="rect">
            <a:avLst/>
          </a:prstGeom>
        </p:spPr>
      </p:pic>
    </p:spTree>
    <p:extLst>
      <p:ext uri="{BB962C8B-B14F-4D97-AF65-F5344CB8AC3E}">
        <p14:creationId xmlns:p14="http://schemas.microsoft.com/office/powerpoint/2010/main" val="1164757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889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on-horizon_creation_800x450-e1430744304869-300x1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7" cy="4876799"/>
          </a:xfrm>
          <a:prstGeom prst="rect">
            <a:avLst/>
          </a:prstGeom>
        </p:spPr>
      </p:pic>
      <p:sp>
        <p:nvSpPr>
          <p:cNvPr id="2" name="Title 1"/>
          <p:cNvSpPr>
            <a:spLocks noGrp="1"/>
          </p:cNvSpPr>
          <p:nvPr>
            <p:ph type="title"/>
          </p:nvPr>
        </p:nvSpPr>
        <p:spPr>
          <a:xfrm>
            <a:off x="232327" y="4888066"/>
            <a:ext cx="8627073" cy="1411959"/>
          </a:xfrm>
        </p:spPr>
        <p:txBody>
          <a:bodyPr/>
          <a:lstStyle/>
          <a:p>
            <a:r>
              <a:rPr lang="en-US" dirty="0" smtClean="0"/>
              <a:t>1. In the beginning…God worked </a:t>
            </a:r>
            <a:r>
              <a:rPr lang="en-US" sz="3200" dirty="0" smtClean="0"/>
              <a:t>Genesis 1</a:t>
            </a:r>
            <a:endParaRPr lang="en-US" sz="3200" dirty="0"/>
          </a:p>
        </p:txBody>
      </p:sp>
    </p:spTree>
    <p:extLst>
      <p:ext uri="{BB962C8B-B14F-4D97-AF65-F5344CB8AC3E}">
        <p14:creationId xmlns:p14="http://schemas.microsoft.com/office/powerpoint/2010/main" val="1363328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un-on-horizon_creation_800x450-e1430744304869-300x1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7" cy="4876799"/>
          </a:xfrm>
          <a:prstGeom prst="rect">
            <a:avLst/>
          </a:prstGeom>
        </p:spPr>
      </p:pic>
      <p:sp>
        <p:nvSpPr>
          <p:cNvPr id="10" name="Title 1"/>
          <p:cNvSpPr>
            <a:spLocks noGrp="1"/>
          </p:cNvSpPr>
          <p:nvPr>
            <p:ph type="title"/>
          </p:nvPr>
        </p:nvSpPr>
        <p:spPr>
          <a:xfrm>
            <a:off x="232327" y="4888066"/>
            <a:ext cx="8627073" cy="1411959"/>
          </a:xfrm>
        </p:spPr>
        <p:txBody>
          <a:bodyPr/>
          <a:lstStyle/>
          <a:p>
            <a:r>
              <a:rPr lang="en-US" dirty="0" smtClean="0"/>
              <a:t>1. In the beginning…God worked </a:t>
            </a:r>
            <a:r>
              <a:rPr lang="en-US" sz="3200" dirty="0" smtClean="0"/>
              <a:t>Genesis 1</a:t>
            </a:r>
            <a:endParaRPr lang="en-US" sz="3200" dirty="0"/>
          </a:p>
        </p:txBody>
      </p:sp>
    </p:spTree>
    <p:extLst>
      <p:ext uri="{BB962C8B-B14F-4D97-AF65-F5344CB8AC3E}">
        <p14:creationId xmlns:p14="http://schemas.microsoft.com/office/powerpoint/2010/main" val="2810120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un-on-horizon_creation_800x450-e1430744304869-300x1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7" cy="4876799"/>
          </a:xfrm>
          <a:prstGeom prst="rect">
            <a:avLst/>
          </a:prstGeom>
        </p:spPr>
      </p:pic>
      <p:sp>
        <p:nvSpPr>
          <p:cNvPr id="15" name="Title 1"/>
          <p:cNvSpPr>
            <a:spLocks noGrp="1"/>
          </p:cNvSpPr>
          <p:nvPr>
            <p:ph type="title"/>
          </p:nvPr>
        </p:nvSpPr>
        <p:spPr>
          <a:xfrm>
            <a:off x="232327" y="4888066"/>
            <a:ext cx="8627073" cy="1411959"/>
          </a:xfrm>
        </p:spPr>
        <p:txBody>
          <a:bodyPr/>
          <a:lstStyle/>
          <a:p>
            <a:r>
              <a:rPr lang="en-US" dirty="0" smtClean="0"/>
              <a:t>1. In the beginning…God worked </a:t>
            </a:r>
            <a:r>
              <a:rPr lang="en-US" sz="3200" dirty="0" smtClean="0"/>
              <a:t>Genesis 1</a:t>
            </a:r>
            <a:endParaRPr lang="en-US" sz="3200" dirty="0"/>
          </a:p>
        </p:txBody>
      </p:sp>
    </p:spTree>
    <p:extLst>
      <p:ext uri="{BB962C8B-B14F-4D97-AF65-F5344CB8AC3E}">
        <p14:creationId xmlns:p14="http://schemas.microsoft.com/office/powerpoint/2010/main" val="1089029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un-on-horizon_creation_800x450-e1430744304869-300x1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7" cy="4876799"/>
          </a:xfrm>
          <a:prstGeom prst="rect">
            <a:avLst/>
          </a:prstGeom>
        </p:spPr>
      </p:pic>
      <p:sp>
        <p:nvSpPr>
          <p:cNvPr id="15" name="Title 1"/>
          <p:cNvSpPr>
            <a:spLocks noGrp="1"/>
          </p:cNvSpPr>
          <p:nvPr>
            <p:ph type="title"/>
          </p:nvPr>
        </p:nvSpPr>
        <p:spPr>
          <a:xfrm>
            <a:off x="232327" y="4888066"/>
            <a:ext cx="8627073" cy="1411959"/>
          </a:xfrm>
        </p:spPr>
        <p:txBody>
          <a:bodyPr/>
          <a:lstStyle/>
          <a:p>
            <a:r>
              <a:rPr lang="en-US" dirty="0" smtClean="0"/>
              <a:t>1. In the beginning…God worked </a:t>
            </a:r>
            <a:r>
              <a:rPr lang="en-US" sz="3200" dirty="0" smtClean="0"/>
              <a:t>Genesis 1</a:t>
            </a:r>
            <a:endParaRPr lang="en-US" sz="3200" dirty="0"/>
          </a:p>
        </p:txBody>
      </p:sp>
    </p:spTree>
    <p:extLst>
      <p:ext uri="{BB962C8B-B14F-4D97-AF65-F5344CB8AC3E}">
        <p14:creationId xmlns:p14="http://schemas.microsoft.com/office/powerpoint/2010/main" val="428494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ucas_Cranach_d._Ä._03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42" y="0"/>
            <a:ext cx="9132858" cy="4833677"/>
          </a:xfrm>
          <a:prstGeom prst="rect">
            <a:avLst/>
          </a:prstGeom>
        </p:spPr>
      </p:pic>
      <p:sp>
        <p:nvSpPr>
          <p:cNvPr id="2" name="Title 1"/>
          <p:cNvSpPr>
            <a:spLocks noGrp="1"/>
          </p:cNvSpPr>
          <p:nvPr>
            <p:ph type="title"/>
          </p:nvPr>
        </p:nvSpPr>
        <p:spPr>
          <a:xfrm>
            <a:off x="232327" y="4833677"/>
            <a:ext cx="8627073" cy="1411959"/>
          </a:xfrm>
        </p:spPr>
        <p:txBody>
          <a:bodyPr/>
          <a:lstStyle/>
          <a:p>
            <a:r>
              <a:rPr lang="en-US" dirty="0" smtClean="0"/>
              <a:t>2. Made to Work</a:t>
            </a:r>
            <a:br>
              <a:rPr lang="en-US" dirty="0" smtClean="0"/>
            </a:br>
            <a:r>
              <a:rPr lang="en-US" sz="3200" dirty="0" smtClean="0"/>
              <a:t>Genesis 2</a:t>
            </a:r>
            <a:endParaRPr lang="en-US" sz="3200" dirty="0"/>
          </a:p>
        </p:txBody>
      </p:sp>
    </p:spTree>
    <p:extLst>
      <p:ext uri="{BB962C8B-B14F-4D97-AF65-F5344CB8AC3E}">
        <p14:creationId xmlns:p14="http://schemas.microsoft.com/office/powerpoint/2010/main" val="1702041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EFCA Brand Template Standard 4-3">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2890</TotalTime>
  <Words>3994</Words>
  <Application>Microsoft Office PowerPoint</Application>
  <PresentationFormat>On-screen Show (4:3)</PresentationFormat>
  <Paragraphs>682</Paragraphs>
  <Slides>46</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Cambria</vt:lpstr>
      <vt:lpstr>Lucida Grande</vt:lpstr>
      <vt:lpstr>Palatino Linotype</vt:lpstr>
      <vt:lpstr>Wingdings</vt:lpstr>
      <vt:lpstr>Elemental</vt:lpstr>
      <vt:lpstr>EFCA Brand Template Standard 4-3</vt:lpstr>
      <vt:lpstr>Work and vocation Deeper Learning Track “Faith at Work: Made to Flourish” as presented at EFCA One 2015   Dr. Constantine campbell </vt:lpstr>
      <vt:lpstr>A Biblical Theology of Work</vt:lpstr>
      <vt:lpstr>A Biblical Theology of Work</vt:lpstr>
      <vt:lpstr>Introduction</vt:lpstr>
      <vt:lpstr>1. In the beginning…God worked Genesis 1</vt:lpstr>
      <vt:lpstr>1. In the beginning…God worked Genesis 1</vt:lpstr>
      <vt:lpstr>1. In the beginning…God worked Genesis 1</vt:lpstr>
      <vt:lpstr>1. In the beginning…God worked Genesis 1</vt:lpstr>
      <vt:lpstr>2. Made to Work Genesis 2</vt:lpstr>
      <vt:lpstr>3. Work is messed up Genesis 3</vt:lpstr>
      <vt:lpstr>3. Work is messed up Genesis 3</vt:lpstr>
      <vt:lpstr>3. Work is messed up Genesis 3</vt:lpstr>
      <vt:lpstr>3. Work is messed up Genesis 3</vt:lpstr>
      <vt:lpstr>4. Ordinary work Proverbs</vt:lpstr>
      <vt:lpstr>4. Ordinary work Proverbs</vt:lpstr>
      <vt:lpstr>4. Ordinary work Proverbs</vt:lpstr>
      <vt:lpstr>4. Ordinary work Proverbs</vt:lpstr>
      <vt:lpstr>4. Ordinary work Proverbs</vt:lpstr>
      <vt:lpstr>4. Ordinary work Proverbs</vt:lpstr>
      <vt:lpstr>5. Work is futile Ecclesiastes</vt:lpstr>
      <vt:lpstr>5. Work is futile Ecclesiastes</vt:lpstr>
      <vt:lpstr>5. Work is futile Ecclesiastes</vt:lpstr>
      <vt:lpstr>5. Work is futile Ecclesiastes</vt:lpstr>
      <vt:lpstr>5. Work is futile Ecclesiastes</vt:lpstr>
      <vt:lpstr>5. Work is futile Ecclesiastes</vt:lpstr>
      <vt:lpstr>6. The Parable of the talents Matthew 25:13–40</vt:lpstr>
      <vt:lpstr>6. The Parable of the talents Matthew 25:13–40</vt:lpstr>
      <vt:lpstr>6. The Parable of the talents Matthew 25:13–40</vt:lpstr>
      <vt:lpstr>6. The Parable of the talents Matthew 25:13–40</vt:lpstr>
      <vt:lpstr>6. The Parable of the talents Matthew 25:13–40</vt:lpstr>
      <vt:lpstr>7. Paul and work 2 Thessalonians 3:7–13</vt:lpstr>
      <vt:lpstr>7. Paul and work 2 Thessalonians 3:7–13</vt:lpstr>
      <vt:lpstr>7. Paul and work 2 Thessalonians 3:7–13</vt:lpstr>
      <vt:lpstr>7. Paul and work 2 Thessalonians 3:7–13</vt:lpstr>
      <vt:lpstr>8. The Work of the Lord 1 Corinthians 15:58</vt:lpstr>
      <vt:lpstr>8. The Work of the Lord 1 Corinthians 15:58</vt:lpstr>
      <vt:lpstr>8. The Work of the Lord 1 Corinthians 15:58</vt:lpstr>
      <vt:lpstr>8. The Work of the Lord 1 Corinthians 15:58</vt:lpstr>
      <vt:lpstr>8. The Work of the Lord 1 Corinthians 15:58</vt:lpstr>
      <vt:lpstr>8. The Work of the Lord 1 Corinthians 15:58</vt:lpstr>
      <vt:lpstr>8. The Work of the Lord 1 Corinthians 15:58</vt:lpstr>
      <vt:lpstr>9. Achievement and the Sons of God Galatians 3:26–29</vt:lpstr>
      <vt:lpstr>9. Achievement and the Sons of God Galatians 3:26–29</vt:lpstr>
      <vt:lpstr>9. Achievement and the Sons of God Galatians 3:26–29</vt:lpstr>
      <vt:lpstr>10. 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Biblical Theology of Work</dc:title>
  <dc:creator>Con Campbell</dc:creator>
  <cp:lastModifiedBy>Dani Richards</cp:lastModifiedBy>
  <cp:revision>153</cp:revision>
  <dcterms:created xsi:type="dcterms:W3CDTF">2015-06-05T12:31:51Z</dcterms:created>
  <dcterms:modified xsi:type="dcterms:W3CDTF">2015-06-26T13:51:04Z</dcterms:modified>
</cp:coreProperties>
</file>